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3.xml"/><Relationship Id="rId12" Type="http://schemas.openxmlformats.org/officeDocument/2006/relationships/customXml" Target="../customXml/item3.xml"/><Relationship Id="rId2" Type="http://schemas.openxmlformats.org/officeDocument/2006/relationships/presProps" Target="presProps.xml"/><Relationship Id="rId1" Type="http://schemas.openxmlformats.org/officeDocument/2006/relationships/theme" Target="theme/theme2.xml"/><Relationship Id="rId6" Type="http://schemas.openxmlformats.org/officeDocument/2006/relationships/slide" Target="slides/slide2.xml"/><Relationship Id="rId11" Type="http://schemas.openxmlformats.org/officeDocument/2006/relationships/customXml" Target="../customXml/item2.xml"/><Relationship Id="rId5" Type="http://schemas.openxmlformats.org/officeDocument/2006/relationships/slide" Target="slides/slide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4" name="Google Shape;74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 rot="5400000">
            <a:off x="3920332" y="-1256506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7" name="Google Shape;5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10" Type="http://schemas.openxmlformats.org/officeDocument/2006/relationships/image" Target="../media/image5.png"/><Relationship Id="rId9" Type="http://schemas.openxmlformats.org/officeDocument/2006/relationships/image" Target="../media/image4.png"/><Relationship Id="rId5" Type="http://schemas.openxmlformats.org/officeDocument/2006/relationships/image" Target="../media/image1.jp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8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10" Type="http://schemas.openxmlformats.org/officeDocument/2006/relationships/image" Target="../media/image5.png"/><Relationship Id="rId9" Type="http://schemas.openxmlformats.org/officeDocument/2006/relationships/image" Target="../media/image4.png"/><Relationship Id="rId5" Type="http://schemas.openxmlformats.org/officeDocument/2006/relationships/image" Target="../media/image1.jp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10" Type="http://schemas.openxmlformats.org/officeDocument/2006/relationships/image" Target="../media/image5.png"/><Relationship Id="rId9" Type="http://schemas.openxmlformats.org/officeDocument/2006/relationships/image" Target="../media/image4.png"/><Relationship Id="rId5" Type="http://schemas.openxmlformats.org/officeDocument/2006/relationships/image" Target="../media/image1.jp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8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10" Type="http://schemas.openxmlformats.org/officeDocument/2006/relationships/image" Target="../media/image5.png"/><Relationship Id="rId9" Type="http://schemas.openxmlformats.org/officeDocument/2006/relationships/image" Target="../media/image4.png"/><Relationship Id="rId5" Type="http://schemas.openxmlformats.org/officeDocument/2006/relationships/image" Target="../media/image1.jp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8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11" Type="http://schemas.openxmlformats.org/officeDocument/2006/relationships/hyperlink" Target="mailto:kd_hobbs@blueridge.edu" TargetMode="External"/><Relationship Id="rId10" Type="http://schemas.openxmlformats.org/officeDocument/2006/relationships/image" Target="../media/image5.png"/><Relationship Id="rId9" Type="http://schemas.openxmlformats.org/officeDocument/2006/relationships/image" Target="../media/image4.png"/><Relationship Id="rId5" Type="http://schemas.openxmlformats.org/officeDocument/2006/relationships/image" Target="../media/image1.jp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/>
              <a:t>Career &amp; Transfer Services</a:t>
            </a:r>
            <a:endParaRPr/>
          </a:p>
        </p:txBody>
      </p:sp>
      <p:sp>
        <p:nvSpPr>
          <p:cNvPr id="89" name="Google Shape;89;p13"/>
          <p:cNvSpPr txBox="1"/>
          <p:nvPr>
            <p:ph idx="1" type="subTitle"/>
          </p:nvPr>
        </p:nvSpPr>
        <p:spPr>
          <a:xfrm>
            <a:off x="1524000" y="4024298"/>
            <a:ext cx="9144000" cy="19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Kirsten D. Hobbs, M.Ed., CDF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i="1" lang="en-US" sz="2000"/>
              <a:t>she/her/they/them</a:t>
            </a:r>
            <a:endParaRPr i="1" sz="2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Transfer Coordinator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Blue Ridge Community College</a:t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Tues</a:t>
            </a: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day, November 17, 2020</a:t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" name="Google Shape;90;p13"/>
          <p:cNvGrpSpPr/>
          <p:nvPr/>
        </p:nvGrpSpPr>
        <p:grpSpPr>
          <a:xfrm>
            <a:off x="-3175" y="4762"/>
            <a:ext cx="12196763" cy="6845300"/>
            <a:chOff x="0" y="12276"/>
            <a:chExt cx="12197522" cy="6845724"/>
          </a:xfrm>
        </p:grpSpPr>
        <p:sp>
          <p:nvSpPr>
            <p:cNvPr id="91" name="Google Shape;91;p13"/>
            <p:cNvSpPr/>
            <p:nvPr/>
          </p:nvSpPr>
          <p:spPr>
            <a:xfrm>
              <a:off x="0" y="6207125"/>
              <a:ext cx="12192000" cy="650875"/>
            </a:xfrm>
            <a:custGeom>
              <a:rect b="b" l="l" r="r" t="t"/>
              <a:pathLst>
                <a:path extrusionOk="0" h="680" w="12799">
                  <a:moveTo>
                    <a:pt x="0" y="0"/>
                  </a:moveTo>
                  <a:lnTo>
                    <a:pt x="0" y="0"/>
                  </a:lnTo>
                  <a:lnTo>
                    <a:pt x="12799" y="0"/>
                  </a:lnTo>
                  <a:lnTo>
                    <a:pt x="12799" y="680"/>
                  </a:lnTo>
                  <a:lnTo>
                    <a:pt x="0" y="680"/>
                  </a:lnTo>
                  <a:lnTo>
                    <a:pt x="0" y="0"/>
                  </a:lnTo>
                  <a:close/>
                  <a:moveTo>
                    <a:pt x="12222" y="518"/>
                  </a:moveTo>
                  <a:lnTo>
                    <a:pt x="12222" y="518"/>
                  </a:lnTo>
                  <a:lnTo>
                    <a:pt x="12576" y="518"/>
                  </a:lnTo>
                  <a:lnTo>
                    <a:pt x="12576" y="164"/>
                  </a:lnTo>
                  <a:lnTo>
                    <a:pt x="12222" y="164"/>
                  </a:lnTo>
                  <a:lnTo>
                    <a:pt x="12222" y="518"/>
                  </a:lnTo>
                  <a:close/>
                  <a:moveTo>
                    <a:pt x="10951" y="518"/>
                  </a:moveTo>
                  <a:lnTo>
                    <a:pt x="10951" y="518"/>
                  </a:lnTo>
                  <a:lnTo>
                    <a:pt x="11305" y="518"/>
                  </a:lnTo>
                  <a:lnTo>
                    <a:pt x="11305" y="164"/>
                  </a:lnTo>
                  <a:lnTo>
                    <a:pt x="10951" y="164"/>
                  </a:lnTo>
                  <a:lnTo>
                    <a:pt x="10951" y="518"/>
                  </a:lnTo>
                  <a:close/>
                </a:path>
              </a:pathLst>
            </a:custGeom>
            <a:solidFill>
              <a:srgbClr val="2CAE2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11034713" y="6364287"/>
              <a:ext cx="415925" cy="338138"/>
            </a:xfrm>
            <a:custGeom>
              <a:rect b="b" l="l" r="r" t="t"/>
              <a:pathLst>
                <a:path extrusionOk="0" h="354" w="435">
                  <a:moveTo>
                    <a:pt x="137" y="354"/>
                  </a:moveTo>
                  <a:lnTo>
                    <a:pt x="137" y="354"/>
                  </a:lnTo>
                  <a:cubicBezTo>
                    <a:pt x="301" y="354"/>
                    <a:pt x="391" y="218"/>
                    <a:pt x="391" y="100"/>
                  </a:cubicBezTo>
                  <a:cubicBezTo>
                    <a:pt x="391" y="96"/>
                    <a:pt x="391" y="92"/>
                    <a:pt x="390" y="88"/>
                  </a:cubicBezTo>
                  <a:cubicBezTo>
                    <a:pt x="408" y="76"/>
                    <a:pt x="423" y="60"/>
                    <a:pt x="435" y="42"/>
                  </a:cubicBezTo>
                  <a:cubicBezTo>
                    <a:pt x="419" y="49"/>
                    <a:pt x="402" y="54"/>
                    <a:pt x="384" y="56"/>
                  </a:cubicBezTo>
                  <a:cubicBezTo>
                    <a:pt x="402" y="45"/>
                    <a:pt x="416" y="28"/>
                    <a:pt x="423" y="7"/>
                  </a:cubicBezTo>
                  <a:cubicBezTo>
                    <a:pt x="406" y="17"/>
                    <a:pt x="387" y="24"/>
                    <a:pt x="366" y="28"/>
                  </a:cubicBezTo>
                  <a:cubicBezTo>
                    <a:pt x="350" y="11"/>
                    <a:pt x="327" y="0"/>
                    <a:pt x="301" y="0"/>
                  </a:cubicBezTo>
                  <a:cubicBezTo>
                    <a:pt x="252" y="0"/>
                    <a:pt x="212" y="40"/>
                    <a:pt x="212" y="89"/>
                  </a:cubicBezTo>
                  <a:cubicBezTo>
                    <a:pt x="212" y="96"/>
                    <a:pt x="213" y="103"/>
                    <a:pt x="214" y="110"/>
                  </a:cubicBezTo>
                  <a:cubicBezTo>
                    <a:pt x="140" y="106"/>
                    <a:pt x="74" y="71"/>
                    <a:pt x="30" y="17"/>
                  </a:cubicBezTo>
                  <a:cubicBezTo>
                    <a:pt x="22" y="30"/>
                    <a:pt x="18" y="45"/>
                    <a:pt x="18" y="61"/>
                  </a:cubicBezTo>
                  <a:cubicBezTo>
                    <a:pt x="18" y="92"/>
                    <a:pt x="34" y="120"/>
                    <a:pt x="58" y="136"/>
                  </a:cubicBezTo>
                  <a:cubicBezTo>
                    <a:pt x="43" y="135"/>
                    <a:pt x="29" y="131"/>
                    <a:pt x="17" y="125"/>
                  </a:cubicBezTo>
                  <a:lnTo>
                    <a:pt x="17" y="126"/>
                  </a:lnTo>
                  <a:cubicBezTo>
                    <a:pt x="17" y="169"/>
                    <a:pt x="48" y="205"/>
                    <a:pt x="89" y="213"/>
                  </a:cubicBezTo>
                  <a:cubicBezTo>
                    <a:pt x="81" y="215"/>
                    <a:pt x="74" y="216"/>
                    <a:pt x="65" y="216"/>
                  </a:cubicBezTo>
                  <a:cubicBezTo>
                    <a:pt x="60" y="216"/>
                    <a:pt x="54" y="216"/>
                    <a:pt x="49" y="215"/>
                  </a:cubicBezTo>
                  <a:cubicBezTo>
                    <a:pt x="60" y="250"/>
                    <a:pt x="93" y="276"/>
                    <a:pt x="132" y="277"/>
                  </a:cubicBezTo>
                  <a:cubicBezTo>
                    <a:pt x="101" y="301"/>
                    <a:pt x="63" y="315"/>
                    <a:pt x="21" y="315"/>
                  </a:cubicBezTo>
                  <a:cubicBezTo>
                    <a:pt x="14" y="315"/>
                    <a:pt x="7" y="314"/>
                    <a:pt x="0" y="314"/>
                  </a:cubicBezTo>
                  <a:cubicBezTo>
                    <a:pt x="39" y="339"/>
                    <a:pt x="86" y="354"/>
                    <a:pt x="137" y="354"/>
                  </a:cubicBezTo>
                  <a:close/>
                </a:path>
              </a:pathLst>
            </a:custGeom>
            <a:solidFill>
              <a:srgbClr val="FEFEFE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3" name="Google Shape;93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423525" y="6361112"/>
              <a:ext cx="344488" cy="342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639550" y="6362700"/>
              <a:ext cx="341313" cy="3413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Google Shape;95;p13"/>
            <p:cNvSpPr/>
            <p:nvPr/>
          </p:nvSpPr>
          <p:spPr>
            <a:xfrm>
              <a:off x="178179" y="6248487"/>
              <a:ext cx="30063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Calibri"/>
                <a:buNone/>
              </a:pPr>
              <a:r>
                <a:rPr b="1" i="0" lang="en-US" sz="3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#N3CSDPA</a:t>
              </a: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5522" y="12276"/>
              <a:ext cx="12192000" cy="9048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7" name="Google Shape;97;p13"/>
            <p:cNvGrpSpPr/>
            <p:nvPr/>
          </p:nvGrpSpPr>
          <p:grpSpPr>
            <a:xfrm>
              <a:off x="78375" y="78372"/>
              <a:ext cx="12035243" cy="949767"/>
              <a:chOff x="-5921" y="-12945"/>
              <a:chExt cx="12203442" cy="1062295"/>
            </a:xfrm>
          </p:grpSpPr>
          <p:pic>
            <p:nvPicPr>
              <p:cNvPr id="98" name="Google Shape;98;p1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-5921" y="-5142"/>
                <a:ext cx="2331720" cy="105449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2020 Silver Gold Png Clipart - Transparent Png Clipart 2020 Gold Png, Png  Download , Transparent Png Image - PNGitem" id="99" name="Google Shape;99;p13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1212084" y="-12945"/>
                <a:ext cx="985437" cy="8127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0" name="Google Shape;100;p13"/>
              <p:cNvPicPr preferRelativeResize="0"/>
              <p:nvPr/>
            </p:nvPicPr>
            <p:blipFill rotWithShape="1">
              <a:blip r:embed="rId7">
                <a:alphaModFix/>
              </a:blip>
              <a:srcRect b="0" l="30912" r="19589" t="0"/>
              <a:stretch/>
            </p:blipFill>
            <p:spPr>
              <a:xfrm>
                <a:off x="4997831" y="5707"/>
                <a:ext cx="2331720" cy="90031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1" name="Google Shape;101;p13"/>
              <p:cNvPicPr preferRelativeResize="0"/>
              <p:nvPr/>
            </p:nvPicPr>
            <p:blipFill rotWithShape="1">
              <a:blip r:embed="rId8">
                <a:alphaModFix/>
              </a:blip>
              <a:srcRect b="-3876" l="38110" r="0" t="-1"/>
              <a:stretch/>
            </p:blipFill>
            <p:spPr>
              <a:xfrm>
                <a:off x="7501447" y="-5142"/>
                <a:ext cx="1822758" cy="8973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2" name="Google Shape;102;p13"/>
              <p:cNvPicPr preferRelativeResize="0"/>
              <p:nvPr/>
            </p:nvPicPr>
            <p:blipFill rotWithShape="1">
              <a:blip r:embed="rId9">
                <a:alphaModFix/>
              </a:blip>
              <a:srcRect b="37265" l="33265" r="8706" t="9358"/>
              <a:stretch/>
            </p:blipFill>
            <p:spPr>
              <a:xfrm>
                <a:off x="2497696" y="5707"/>
                <a:ext cx="2328239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3" name="Google Shape;103;p13"/>
              <p:cNvPicPr preferRelativeResize="0"/>
              <p:nvPr/>
            </p:nvPicPr>
            <p:blipFill rotWithShape="1">
              <a:blip r:embed="rId10">
                <a:alphaModFix/>
              </a:blip>
              <a:srcRect b="3048" l="41992" r="7850" t="1"/>
              <a:stretch/>
            </p:blipFill>
            <p:spPr>
              <a:xfrm>
                <a:off x="9467696" y="12276"/>
                <a:ext cx="1635733" cy="78755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14"/>
          <p:cNvGrpSpPr/>
          <p:nvPr/>
        </p:nvGrpSpPr>
        <p:grpSpPr>
          <a:xfrm>
            <a:off x="4762" y="4762"/>
            <a:ext cx="12198350" cy="6845300"/>
            <a:chOff x="0" y="12276"/>
            <a:chExt cx="12197522" cy="6845724"/>
          </a:xfrm>
        </p:grpSpPr>
        <p:sp>
          <p:nvSpPr>
            <p:cNvPr id="109" name="Google Shape;109;p14"/>
            <p:cNvSpPr/>
            <p:nvPr/>
          </p:nvSpPr>
          <p:spPr>
            <a:xfrm>
              <a:off x="0" y="6207125"/>
              <a:ext cx="12192000" cy="650875"/>
            </a:xfrm>
            <a:custGeom>
              <a:rect b="b" l="l" r="r" t="t"/>
              <a:pathLst>
                <a:path extrusionOk="0" h="680" w="12799">
                  <a:moveTo>
                    <a:pt x="0" y="0"/>
                  </a:moveTo>
                  <a:lnTo>
                    <a:pt x="0" y="0"/>
                  </a:lnTo>
                  <a:lnTo>
                    <a:pt x="12799" y="0"/>
                  </a:lnTo>
                  <a:lnTo>
                    <a:pt x="12799" y="680"/>
                  </a:lnTo>
                  <a:lnTo>
                    <a:pt x="0" y="680"/>
                  </a:lnTo>
                  <a:lnTo>
                    <a:pt x="0" y="0"/>
                  </a:lnTo>
                  <a:close/>
                  <a:moveTo>
                    <a:pt x="12222" y="518"/>
                  </a:moveTo>
                  <a:lnTo>
                    <a:pt x="12222" y="518"/>
                  </a:lnTo>
                  <a:lnTo>
                    <a:pt x="12576" y="518"/>
                  </a:lnTo>
                  <a:lnTo>
                    <a:pt x="12576" y="164"/>
                  </a:lnTo>
                  <a:lnTo>
                    <a:pt x="12222" y="164"/>
                  </a:lnTo>
                  <a:lnTo>
                    <a:pt x="12222" y="518"/>
                  </a:lnTo>
                  <a:close/>
                  <a:moveTo>
                    <a:pt x="10951" y="518"/>
                  </a:moveTo>
                  <a:lnTo>
                    <a:pt x="10951" y="518"/>
                  </a:lnTo>
                  <a:lnTo>
                    <a:pt x="11305" y="518"/>
                  </a:lnTo>
                  <a:lnTo>
                    <a:pt x="11305" y="164"/>
                  </a:lnTo>
                  <a:lnTo>
                    <a:pt x="10951" y="164"/>
                  </a:lnTo>
                  <a:lnTo>
                    <a:pt x="10951" y="518"/>
                  </a:lnTo>
                  <a:close/>
                </a:path>
              </a:pathLst>
            </a:custGeom>
            <a:solidFill>
              <a:srgbClr val="2CAE2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11034713" y="6364287"/>
              <a:ext cx="415925" cy="338138"/>
            </a:xfrm>
            <a:custGeom>
              <a:rect b="b" l="l" r="r" t="t"/>
              <a:pathLst>
                <a:path extrusionOk="0" h="354" w="435">
                  <a:moveTo>
                    <a:pt x="137" y="354"/>
                  </a:moveTo>
                  <a:lnTo>
                    <a:pt x="137" y="354"/>
                  </a:lnTo>
                  <a:cubicBezTo>
                    <a:pt x="301" y="354"/>
                    <a:pt x="391" y="218"/>
                    <a:pt x="391" y="100"/>
                  </a:cubicBezTo>
                  <a:cubicBezTo>
                    <a:pt x="391" y="96"/>
                    <a:pt x="391" y="92"/>
                    <a:pt x="390" y="88"/>
                  </a:cubicBezTo>
                  <a:cubicBezTo>
                    <a:pt x="408" y="76"/>
                    <a:pt x="423" y="60"/>
                    <a:pt x="435" y="42"/>
                  </a:cubicBezTo>
                  <a:cubicBezTo>
                    <a:pt x="419" y="49"/>
                    <a:pt x="402" y="54"/>
                    <a:pt x="384" y="56"/>
                  </a:cubicBezTo>
                  <a:cubicBezTo>
                    <a:pt x="402" y="45"/>
                    <a:pt x="416" y="28"/>
                    <a:pt x="423" y="7"/>
                  </a:cubicBezTo>
                  <a:cubicBezTo>
                    <a:pt x="406" y="17"/>
                    <a:pt x="387" y="24"/>
                    <a:pt x="366" y="28"/>
                  </a:cubicBezTo>
                  <a:cubicBezTo>
                    <a:pt x="350" y="11"/>
                    <a:pt x="327" y="0"/>
                    <a:pt x="301" y="0"/>
                  </a:cubicBezTo>
                  <a:cubicBezTo>
                    <a:pt x="252" y="0"/>
                    <a:pt x="212" y="40"/>
                    <a:pt x="212" y="89"/>
                  </a:cubicBezTo>
                  <a:cubicBezTo>
                    <a:pt x="212" y="96"/>
                    <a:pt x="213" y="103"/>
                    <a:pt x="214" y="110"/>
                  </a:cubicBezTo>
                  <a:cubicBezTo>
                    <a:pt x="140" y="106"/>
                    <a:pt x="74" y="71"/>
                    <a:pt x="30" y="17"/>
                  </a:cubicBezTo>
                  <a:cubicBezTo>
                    <a:pt x="22" y="30"/>
                    <a:pt x="18" y="45"/>
                    <a:pt x="18" y="61"/>
                  </a:cubicBezTo>
                  <a:cubicBezTo>
                    <a:pt x="18" y="92"/>
                    <a:pt x="34" y="120"/>
                    <a:pt x="58" y="136"/>
                  </a:cubicBezTo>
                  <a:cubicBezTo>
                    <a:pt x="43" y="135"/>
                    <a:pt x="29" y="131"/>
                    <a:pt x="17" y="125"/>
                  </a:cubicBezTo>
                  <a:lnTo>
                    <a:pt x="17" y="126"/>
                  </a:lnTo>
                  <a:cubicBezTo>
                    <a:pt x="17" y="169"/>
                    <a:pt x="48" y="205"/>
                    <a:pt x="89" y="213"/>
                  </a:cubicBezTo>
                  <a:cubicBezTo>
                    <a:pt x="81" y="215"/>
                    <a:pt x="74" y="216"/>
                    <a:pt x="65" y="216"/>
                  </a:cubicBezTo>
                  <a:cubicBezTo>
                    <a:pt x="60" y="216"/>
                    <a:pt x="54" y="216"/>
                    <a:pt x="49" y="215"/>
                  </a:cubicBezTo>
                  <a:cubicBezTo>
                    <a:pt x="60" y="250"/>
                    <a:pt x="93" y="276"/>
                    <a:pt x="132" y="277"/>
                  </a:cubicBezTo>
                  <a:cubicBezTo>
                    <a:pt x="101" y="301"/>
                    <a:pt x="63" y="315"/>
                    <a:pt x="21" y="315"/>
                  </a:cubicBezTo>
                  <a:cubicBezTo>
                    <a:pt x="14" y="315"/>
                    <a:pt x="7" y="314"/>
                    <a:pt x="0" y="314"/>
                  </a:cubicBezTo>
                  <a:cubicBezTo>
                    <a:pt x="39" y="339"/>
                    <a:pt x="86" y="354"/>
                    <a:pt x="137" y="354"/>
                  </a:cubicBezTo>
                  <a:close/>
                </a:path>
              </a:pathLst>
            </a:custGeom>
            <a:solidFill>
              <a:srgbClr val="FEFEFE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1" name="Google Shape;111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423525" y="6361112"/>
              <a:ext cx="344488" cy="342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639550" y="6362700"/>
              <a:ext cx="341313" cy="3413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14"/>
            <p:cNvSpPr/>
            <p:nvPr/>
          </p:nvSpPr>
          <p:spPr>
            <a:xfrm>
              <a:off x="178179" y="6248487"/>
              <a:ext cx="30063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Calibri"/>
                <a:buNone/>
              </a:pPr>
              <a:r>
                <a:rPr b="1" i="0" lang="en-US" sz="3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#N3CSDPA</a:t>
              </a:r>
              <a:endParaRPr/>
            </a:p>
          </p:txBody>
        </p:sp>
        <p:sp>
          <p:nvSpPr>
            <p:cNvPr id="114" name="Google Shape;114;p14"/>
            <p:cNvSpPr txBox="1"/>
            <p:nvPr/>
          </p:nvSpPr>
          <p:spPr>
            <a:xfrm>
              <a:off x="5522" y="12276"/>
              <a:ext cx="12192000" cy="9048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5" name="Google Shape;115;p14"/>
            <p:cNvGrpSpPr/>
            <p:nvPr/>
          </p:nvGrpSpPr>
          <p:grpSpPr>
            <a:xfrm>
              <a:off x="78375" y="78372"/>
              <a:ext cx="12035243" cy="949767"/>
              <a:chOff x="-5921" y="-12945"/>
              <a:chExt cx="12203442" cy="1062295"/>
            </a:xfrm>
          </p:grpSpPr>
          <p:pic>
            <p:nvPicPr>
              <p:cNvPr id="116" name="Google Shape;116;p14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-5921" y="-5142"/>
                <a:ext cx="2331720" cy="105449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2020 Silver Gold Png Clipart - Transparent Png Clipart 2020 Gold Png, Png  Download , Transparent Png Image - PNGitem" id="117" name="Google Shape;117;p14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1212084" y="-12945"/>
                <a:ext cx="985437" cy="8127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" name="Google Shape;118;p14"/>
              <p:cNvPicPr preferRelativeResize="0"/>
              <p:nvPr/>
            </p:nvPicPr>
            <p:blipFill rotWithShape="1">
              <a:blip r:embed="rId7">
                <a:alphaModFix/>
              </a:blip>
              <a:srcRect b="0" l="30912" r="19589" t="0"/>
              <a:stretch/>
            </p:blipFill>
            <p:spPr>
              <a:xfrm>
                <a:off x="4997831" y="5707"/>
                <a:ext cx="2331720" cy="90031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9" name="Google Shape;119;p14"/>
              <p:cNvPicPr preferRelativeResize="0"/>
              <p:nvPr/>
            </p:nvPicPr>
            <p:blipFill rotWithShape="1">
              <a:blip r:embed="rId8">
                <a:alphaModFix/>
              </a:blip>
              <a:srcRect b="-3876" l="38110" r="0" t="-1"/>
              <a:stretch/>
            </p:blipFill>
            <p:spPr>
              <a:xfrm>
                <a:off x="7501447" y="-5142"/>
                <a:ext cx="1822758" cy="8973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0" name="Google Shape;120;p14"/>
              <p:cNvPicPr preferRelativeResize="0"/>
              <p:nvPr/>
            </p:nvPicPr>
            <p:blipFill rotWithShape="1">
              <a:blip r:embed="rId9">
                <a:alphaModFix/>
              </a:blip>
              <a:srcRect b="37265" l="33265" r="8706" t="9358"/>
              <a:stretch/>
            </p:blipFill>
            <p:spPr>
              <a:xfrm>
                <a:off x="2497696" y="5707"/>
                <a:ext cx="2328239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1" name="Google Shape;121;p14"/>
              <p:cNvPicPr preferRelativeResize="0"/>
              <p:nvPr/>
            </p:nvPicPr>
            <p:blipFill rotWithShape="1">
              <a:blip r:embed="rId10">
                <a:alphaModFix/>
              </a:blip>
              <a:srcRect b="3048" l="41992" r="7850" t="1"/>
              <a:stretch/>
            </p:blipFill>
            <p:spPr>
              <a:xfrm>
                <a:off x="9467696" y="12276"/>
                <a:ext cx="1635733" cy="78755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22" name="Google Shape;122;p14"/>
          <p:cNvSpPr txBox="1"/>
          <p:nvPr>
            <p:ph type="title"/>
          </p:nvPr>
        </p:nvSpPr>
        <p:spPr>
          <a:xfrm>
            <a:off x="631825" y="1571625"/>
            <a:ext cx="10515600" cy="6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US" sz="4000"/>
              <a:t>COVID-19 Trends</a:t>
            </a:r>
            <a:endParaRPr/>
          </a:p>
        </p:txBody>
      </p:sp>
      <p:sp>
        <p:nvSpPr>
          <p:cNvPr id="123" name="Google Shape;123;p14"/>
          <p:cNvSpPr txBox="1"/>
          <p:nvPr>
            <p:ph idx="1" type="body"/>
          </p:nvPr>
        </p:nvSpPr>
        <p:spPr>
          <a:xfrm>
            <a:off x="731837" y="2413000"/>
            <a:ext cx="10980737" cy="324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What has changed at your institution?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How have you met the career needs in your communities?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What do virtual career &amp; transfer services look like at your institution?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15"/>
          <p:cNvGrpSpPr/>
          <p:nvPr/>
        </p:nvGrpSpPr>
        <p:grpSpPr>
          <a:xfrm>
            <a:off x="-3175" y="4762"/>
            <a:ext cx="12196763" cy="6845300"/>
            <a:chOff x="0" y="12276"/>
            <a:chExt cx="12197522" cy="6845724"/>
          </a:xfrm>
        </p:grpSpPr>
        <p:sp>
          <p:nvSpPr>
            <p:cNvPr id="129" name="Google Shape;129;p15"/>
            <p:cNvSpPr/>
            <p:nvPr/>
          </p:nvSpPr>
          <p:spPr>
            <a:xfrm>
              <a:off x="0" y="6207125"/>
              <a:ext cx="12192000" cy="650875"/>
            </a:xfrm>
            <a:custGeom>
              <a:rect b="b" l="l" r="r" t="t"/>
              <a:pathLst>
                <a:path extrusionOk="0" h="680" w="12799">
                  <a:moveTo>
                    <a:pt x="0" y="0"/>
                  </a:moveTo>
                  <a:lnTo>
                    <a:pt x="0" y="0"/>
                  </a:lnTo>
                  <a:lnTo>
                    <a:pt x="12799" y="0"/>
                  </a:lnTo>
                  <a:lnTo>
                    <a:pt x="12799" y="680"/>
                  </a:lnTo>
                  <a:lnTo>
                    <a:pt x="0" y="680"/>
                  </a:lnTo>
                  <a:lnTo>
                    <a:pt x="0" y="0"/>
                  </a:lnTo>
                  <a:close/>
                  <a:moveTo>
                    <a:pt x="12222" y="518"/>
                  </a:moveTo>
                  <a:lnTo>
                    <a:pt x="12222" y="518"/>
                  </a:lnTo>
                  <a:lnTo>
                    <a:pt x="12576" y="518"/>
                  </a:lnTo>
                  <a:lnTo>
                    <a:pt x="12576" y="164"/>
                  </a:lnTo>
                  <a:lnTo>
                    <a:pt x="12222" y="164"/>
                  </a:lnTo>
                  <a:lnTo>
                    <a:pt x="12222" y="518"/>
                  </a:lnTo>
                  <a:close/>
                  <a:moveTo>
                    <a:pt x="10951" y="518"/>
                  </a:moveTo>
                  <a:lnTo>
                    <a:pt x="10951" y="518"/>
                  </a:lnTo>
                  <a:lnTo>
                    <a:pt x="11305" y="518"/>
                  </a:lnTo>
                  <a:lnTo>
                    <a:pt x="11305" y="164"/>
                  </a:lnTo>
                  <a:lnTo>
                    <a:pt x="10951" y="164"/>
                  </a:lnTo>
                  <a:lnTo>
                    <a:pt x="10951" y="518"/>
                  </a:lnTo>
                  <a:close/>
                </a:path>
              </a:pathLst>
            </a:custGeom>
            <a:solidFill>
              <a:srgbClr val="2CAE2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11034713" y="6364287"/>
              <a:ext cx="415925" cy="338138"/>
            </a:xfrm>
            <a:custGeom>
              <a:rect b="b" l="l" r="r" t="t"/>
              <a:pathLst>
                <a:path extrusionOk="0" h="354" w="435">
                  <a:moveTo>
                    <a:pt x="137" y="354"/>
                  </a:moveTo>
                  <a:lnTo>
                    <a:pt x="137" y="354"/>
                  </a:lnTo>
                  <a:cubicBezTo>
                    <a:pt x="301" y="354"/>
                    <a:pt x="391" y="218"/>
                    <a:pt x="391" y="100"/>
                  </a:cubicBezTo>
                  <a:cubicBezTo>
                    <a:pt x="391" y="96"/>
                    <a:pt x="391" y="92"/>
                    <a:pt x="390" y="88"/>
                  </a:cubicBezTo>
                  <a:cubicBezTo>
                    <a:pt x="408" y="76"/>
                    <a:pt x="423" y="60"/>
                    <a:pt x="435" y="42"/>
                  </a:cubicBezTo>
                  <a:cubicBezTo>
                    <a:pt x="419" y="49"/>
                    <a:pt x="402" y="54"/>
                    <a:pt x="384" y="56"/>
                  </a:cubicBezTo>
                  <a:cubicBezTo>
                    <a:pt x="402" y="45"/>
                    <a:pt x="416" y="28"/>
                    <a:pt x="423" y="7"/>
                  </a:cubicBezTo>
                  <a:cubicBezTo>
                    <a:pt x="406" y="17"/>
                    <a:pt x="387" y="24"/>
                    <a:pt x="366" y="28"/>
                  </a:cubicBezTo>
                  <a:cubicBezTo>
                    <a:pt x="350" y="11"/>
                    <a:pt x="327" y="0"/>
                    <a:pt x="301" y="0"/>
                  </a:cubicBezTo>
                  <a:cubicBezTo>
                    <a:pt x="252" y="0"/>
                    <a:pt x="212" y="40"/>
                    <a:pt x="212" y="89"/>
                  </a:cubicBezTo>
                  <a:cubicBezTo>
                    <a:pt x="212" y="96"/>
                    <a:pt x="213" y="103"/>
                    <a:pt x="214" y="110"/>
                  </a:cubicBezTo>
                  <a:cubicBezTo>
                    <a:pt x="140" y="106"/>
                    <a:pt x="74" y="71"/>
                    <a:pt x="30" y="17"/>
                  </a:cubicBezTo>
                  <a:cubicBezTo>
                    <a:pt x="22" y="30"/>
                    <a:pt x="18" y="45"/>
                    <a:pt x="18" y="61"/>
                  </a:cubicBezTo>
                  <a:cubicBezTo>
                    <a:pt x="18" y="92"/>
                    <a:pt x="34" y="120"/>
                    <a:pt x="58" y="136"/>
                  </a:cubicBezTo>
                  <a:cubicBezTo>
                    <a:pt x="43" y="135"/>
                    <a:pt x="29" y="131"/>
                    <a:pt x="17" y="125"/>
                  </a:cubicBezTo>
                  <a:lnTo>
                    <a:pt x="17" y="126"/>
                  </a:lnTo>
                  <a:cubicBezTo>
                    <a:pt x="17" y="169"/>
                    <a:pt x="48" y="205"/>
                    <a:pt x="89" y="213"/>
                  </a:cubicBezTo>
                  <a:cubicBezTo>
                    <a:pt x="81" y="215"/>
                    <a:pt x="74" y="216"/>
                    <a:pt x="65" y="216"/>
                  </a:cubicBezTo>
                  <a:cubicBezTo>
                    <a:pt x="60" y="216"/>
                    <a:pt x="54" y="216"/>
                    <a:pt x="49" y="215"/>
                  </a:cubicBezTo>
                  <a:cubicBezTo>
                    <a:pt x="60" y="250"/>
                    <a:pt x="93" y="276"/>
                    <a:pt x="132" y="277"/>
                  </a:cubicBezTo>
                  <a:cubicBezTo>
                    <a:pt x="101" y="301"/>
                    <a:pt x="63" y="315"/>
                    <a:pt x="21" y="315"/>
                  </a:cubicBezTo>
                  <a:cubicBezTo>
                    <a:pt x="14" y="315"/>
                    <a:pt x="7" y="314"/>
                    <a:pt x="0" y="314"/>
                  </a:cubicBezTo>
                  <a:cubicBezTo>
                    <a:pt x="39" y="339"/>
                    <a:pt x="86" y="354"/>
                    <a:pt x="137" y="354"/>
                  </a:cubicBezTo>
                  <a:close/>
                </a:path>
              </a:pathLst>
            </a:custGeom>
            <a:solidFill>
              <a:srgbClr val="FEFEFE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1" name="Google Shape;131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423525" y="6361112"/>
              <a:ext cx="344488" cy="342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639550" y="6362700"/>
              <a:ext cx="341313" cy="3413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15"/>
            <p:cNvSpPr/>
            <p:nvPr/>
          </p:nvSpPr>
          <p:spPr>
            <a:xfrm>
              <a:off x="178179" y="6248487"/>
              <a:ext cx="30063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Calibri"/>
                <a:buNone/>
              </a:pPr>
              <a:r>
                <a:rPr b="1" i="0" lang="en-US" sz="3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#N3CSDPA</a:t>
              </a:r>
              <a:endParaRPr/>
            </a:p>
          </p:txBody>
        </p:sp>
        <p:sp>
          <p:nvSpPr>
            <p:cNvPr id="134" name="Google Shape;134;p15"/>
            <p:cNvSpPr txBox="1"/>
            <p:nvPr/>
          </p:nvSpPr>
          <p:spPr>
            <a:xfrm>
              <a:off x="5522" y="12276"/>
              <a:ext cx="12192000" cy="9048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5" name="Google Shape;135;p15"/>
            <p:cNvGrpSpPr/>
            <p:nvPr/>
          </p:nvGrpSpPr>
          <p:grpSpPr>
            <a:xfrm>
              <a:off x="78375" y="78372"/>
              <a:ext cx="12035243" cy="949767"/>
              <a:chOff x="-5921" y="-12945"/>
              <a:chExt cx="12203442" cy="1062295"/>
            </a:xfrm>
          </p:grpSpPr>
          <p:pic>
            <p:nvPicPr>
              <p:cNvPr id="136" name="Google Shape;136;p1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-5921" y="-5142"/>
                <a:ext cx="2331720" cy="105449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2020 Silver Gold Png Clipart - Transparent Png Clipart 2020 Gold Png, Png  Download , Transparent Png Image - PNGitem" id="137" name="Google Shape;137;p15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1212084" y="-12945"/>
                <a:ext cx="985437" cy="8127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8" name="Google Shape;138;p15"/>
              <p:cNvPicPr preferRelativeResize="0"/>
              <p:nvPr/>
            </p:nvPicPr>
            <p:blipFill rotWithShape="1">
              <a:blip r:embed="rId7">
                <a:alphaModFix/>
              </a:blip>
              <a:srcRect b="0" l="30912" r="19589" t="0"/>
              <a:stretch/>
            </p:blipFill>
            <p:spPr>
              <a:xfrm>
                <a:off x="4997831" y="5707"/>
                <a:ext cx="2331720" cy="90031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9" name="Google Shape;139;p15"/>
              <p:cNvPicPr preferRelativeResize="0"/>
              <p:nvPr/>
            </p:nvPicPr>
            <p:blipFill rotWithShape="1">
              <a:blip r:embed="rId8">
                <a:alphaModFix/>
              </a:blip>
              <a:srcRect b="-3876" l="38110" r="0" t="-1"/>
              <a:stretch/>
            </p:blipFill>
            <p:spPr>
              <a:xfrm>
                <a:off x="7501447" y="-5142"/>
                <a:ext cx="1822758" cy="8973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0" name="Google Shape;140;p15"/>
              <p:cNvPicPr preferRelativeResize="0"/>
              <p:nvPr/>
            </p:nvPicPr>
            <p:blipFill rotWithShape="1">
              <a:blip r:embed="rId9">
                <a:alphaModFix/>
              </a:blip>
              <a:srcRect b="37265" l="33265" r="8706" t="9358"/>
              <a:stretch/>
            </p:blipFill>
            <p:spPr>
              <a:xfrm>
                <a:off x="2497696" y="5707"/>
                <a:ext cx="2328239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1" name="Google Shape;141;p15"/>
              <p:cNvPicPr preferRelativeResize="0"/>
              <p:nvPr/>
            </p:nvPicPr>
            <p:blipFill rotWithShape="1">
              <a:blip r:embed="rId10">
                <a:alphaModFix/>
              </a:blip>
              <a:srcRect b="3048" l="41992" r="7850" t="1"/>
              <a:stretch/>
            </p:blipFill>
            <p:spPr>
              <a:xfrm>
                <a:off x="9467696" y="12276"/>
                <a:ext cx="1635733" cy="78755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42" name="Google Shape;142;p15"/>
          <p:cNvSpPr txBox="1"/>
          <p:nvPr>
            <p:ph type="title"/>
          </p:nvPr>
        </p:nvSpPr>
        <p:spPr>
          <a:xfrm>
            <a:off x="649250" y="1205875"/>
            <a:ext cx="105156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US" sz="4000"/>
              <a:t>Virtual Fairs</a:t>
            </a:r>
            <a:endParaRPr/>
          </a:p>
        </p:txBody>
      </p:sp>
      <p:sp>
        <p:nvSpPr>
          <p:cNvPr id="143" name="Google Shape;143;p15"/>
          <p:cNvSpPr txBox="1"/>
          <p:nvPr>
            <p:ph idx="1" type="body"/>
          </p:nvPr>
        </p:nvSpPr>
        <p:spPr>
          <a:xfrm>
            <a:off x="1690830" y="2169150"/>
            <a:ext cx="6335100" cy="3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Virtual Career Fairs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Virtual Transfer Fairs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Student and Community Engagement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Videos &amp; Website use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/>
          <p:nvPr>
            <p:ph type="title"/>
          </p:nvPr>
        </p:nvSpPr>
        <p:spPr>
          <a:xfrm>
            <a:off x="539825" y="1288000"/>
            <a:ext cx="5556000" cy="8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/>
              <a:t>Transfer Trends</a:t>
            </a:r>
            <a:endParaRPr/>
          </a:p>
        </p:txBody>
      </p:sp>
      <p:sp>
        <p:nvSpPr>
          <p:cNvPr id="149" name="Google Shape;149;p16"/>
          <p:cNvSpPr txBox="1"/>
          <p:nvPr>
            <p:ph idx="1" type="body"/>
          </p:nvPr>
        </p:nvSpPr>
        <p:spPr>
          <a:xfrm>
            <a:off x="619125" y="2089600"/>
            <a:ext cx="5181600" cy="39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Guaranteed Admission Agreements</a:t>
            </a:r>
            <a:endParaRPr/>
          </a:p>
          <a:p>
            <a:pPr indent="-2286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Guided Pathways AA/AS/AE/AFA</a:t>
            </a:r>
            <a:endParaRPr/>
          </a:p>
          <a:p>
            <a:pPr indent="-2921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1+1 &amp; 2+2 Partnerships</a:t>
            </a:r>
            <a:endParaRPr/>
          </a:p>
          <a:p>
            <a:pPr indent="-2286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CAA changes/updates</a:t>
            </a:r>
            <a:endParaRPr/>
          </a:p>
          <a:p>
            <a:pPr indent="-2286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BDPs &amp; Transfer Equivalencies</a:t>
            </a:r>
            <a:endParaRPr/>
          </a:p>
          <a:p>
            <a:pPr indent="-2286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RN &gt; BSN &amp; RIBN</a:t>
            </a:r>
            <a:endParaRPr/>
          </a:p>
          <a:p>
            <a:pPr indent="-2921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Reverse Transfer</a:t>
            </a:r>
            <a:endParaRPr/>
          </a:p>
        </p:txBody>
      </p:sp>
      <p:sp>
        <p:nvSpPr>
          <p:cNvPr id="150" name="Google Shape;150;p16"/>
          <p:cNvSpPr txBox="1"/>
          <p:nvPr>
            <p:ph idx="2" type="body"/>
          </p:nvPr>
        </p:nvSpPr>
        <p:spPr>
          <a:xfrm>
            <a:off x="6597375" y="2089600"/>
            <a:ext cx="5181600" cy="38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Career Changers / Job loss</a:t>
            </a:r>
            <a:endParaRPr/>
          </a:p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Remote jobs</a:t>
            </a:r>
            <a:endParaRPr/>
          </a:p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Teleworking &amp; Childcare</a:t>
            </a:r>
            <a:endParaRPr/>
          </a:p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Business &amp; factory closures</a:t>
            </a:r>
            <a:endParaRPr/>
          </a:p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Funding / grants</a:t>
            </a:r>
            <a:endParaRPr/>
          </a:p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WIOA &amp; Apprenticeships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1" name="Google Shape;151;p16"/>
          <p:cNvGrpSpPr/>
          <p:nvPr/>
        </p:nvGrpSpPr>
        <p:grpSpPr>
          <a:xfrm>
            <a:off x="-3175" y="4762"/>
            <a:ext cx="12196763" cy="6845300"/>
            <a:chOff x="0" y="12276"/>
            <a:chExt cx="12197522" cy="6845724"/>
          </a:xfrm>
        </p:grpSpPr>
        <p:sp>
          <p:nvSpPr>
            <p:cNvPr id="152" name="Google Shape;152;p16"/>
            <p:cNvSpPr/>
            <p:nvPr/>
          </p:nvSpPr>
          <p:spPr>
            <a:xfrm>
              <a:off x="0" y="6207125"/>
              <a:ext cx="12192000" cy="650875"/>
            </a:xfrm>
            <a:custGeom>
              <a:rect b="b" l="l" r="r" t="t"/>
              <a:pathLst>
                <a:path extrusionOk="0" h="680" w="12799">
                  <a:moveTo>
                    <a:pt x="0" y="0"/>
                  </a:moveTo>
                  <a:lnTo>
                    <a:pt x="0" y="0"/>
                  </a:lnTo>
                  <a:lnTo>
                    <a:pt x="12799" y="0"/>
                  </a:lnTo>
                  <a:lnTo>
                    <a:pt x="12799" y="680"/>
                  </a:lnTo>
                  <a:lnTo>
                    <a:pt x="0" y="680"/>
                  </a:lnTo>
                  <a:lnTo>
                    <a:pt x="0" y="0"/>
                  </a:lnTo>
                  <a:close/>
                  <a:moveTo>
                    <a:pt x="12222" y="518"/>
                  </a:moveTo>
                  <a:lnTo>
                    <a:pt x="12222" y="518"/>
                  </a:lnTo>
                  <a:lnTo>
                    <a:pt x="12576" y="518"/>
                  </a:lnTo>
                  <a:lnTo>
                    <a:pt x="12576" y="164"/>
                  </a:lnTo>
                  <a:lnTo>
                    <a:pt x="12222" y="164"/>
                  </a:lnTo>
                  <a:lnTo>
                    <a:pt x="12222" y="518"/>
                  </a:lnTo>
                  <a:close/>
                  <a:moveTo>
                    <a:pt x="10951" y="518"/>
                  </a:moveTo>
                  <a:lnTo>
                    <a:pt x="10951" y="518"/>
                  </a:lnTo>
                  <a:lnTo>
                    <a:pt x="11305" y="518"/>
                  </a:lnTo>
                  <a:lnTo>
                    <a:pt x="11305" y="164"/>
                  </a:lnTo>
                  <a:lnTo>
                    <a:pt x="10951" y="164"/>
                  </a:lnTo>
                  <a:lnTo>
                    <a:pt x="10951" y="518"/>
                  </a:lnTo>
                  <a:close/>
                </a:path>
              </a:pathLst>
            </a:custGeom>
            <a:solidFill>
              <a:srgbClr val="2CAE2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11034713" y="6364287"/>
              <a:ext cx="415925" cy="338138"/>
            </a:xfrm>
            <a:custGeom>
              <a:rect b="b" l="l" r="r" t="t"/>
              <a:pathLst>
                <a:path extrusionOk="0" h="354" w="435">
                  <a:moveTo>
                    <a:pt x="137" y="354"/>
                  </a:moveTo>
                  <a:lnTo>
                    <a:pt x="137" y="354"/>
                  </a:lnTo>
                  <a:cubicBezTo>
                    <a:pt x="301" y="354"/>
                    <a:pt x="391" y="218"/>
                    <a:pt x="391" y="100"/>
                  </a:cubicBezTo>
                  <a:cubicBezTo>
                    <a:pt x="391" y="96"/>
                    <a:pt x="391" y="92"/>
                    <a:pt x="390" y="88"/>
                  </a:cubicBezTo>
                  <a:cubicBezTo>
                    <a:pt x="408" y="76"/>
                    <a:pt x="423" y="60"/>
                    <a:pt x="435" y="42"/>
                  </a:cubicBezTo>
                  <a:cubicBezTo>
                    <a:pt x="419" y="49"/>
                    <a:pt x="402" y="54"/>
                    <a:pt x="384" y="56"/>
                  </a:cubicBezTo>
                  <a:cubicBezTo>
                    <a:pt x="402" y="45"/>
                    <a:pt x="416" y="28"/>
                    <a:pt x="423" y="7"/>
                  </a:cubicBezTo>
                  <a:cubicBezTo>
                    <a:pt x="406" y="17"/>
                    <a:pt x="387" y="24"/>
                    <a:pt x="366" y="28"/>
                  </a:cubicBezTo>
                  <a:cubicBezTo>
                    <a:pt x="350" y="11"/>
                    <a:pt x="327" y="0"/>
                    <a:pt x="301" y="0"/>
                  </a:cubicBezTo>
                  <a:cubicBezTo>
                    <a:pt x="252" y="0"/>
                    <a:pt x="212" y="40"/>
                    <a:pt x="212" y="89"/>
                  </a:cubicBezTo>
                  <a:cubicBezTo>
                    <a:pt x="212" y="96"/>
                    <a:pt x="213" y="103"/>
                    <a:pt x="214" y="110"/>
                  </a:cubicBezTo>
                  <a:cubicBezTo>
                    <a:pt x="140" y="106"/>
                    <a:pt x="74" y="71"/>
                    <a:pt x="30" y="17"/>
                  </a:cubicBezTo>
                  <a:cubicBezTo>
                    <a:pt x="22" y="30"/>
                    <a:pt x="18" y="45"/>
                    <a:pt x="18" y="61"/>
                  </a:cubicBezTo>
                  <a:cubicBezTo>
                    <a:pt x="18" y="92"/>
                    <a:pt x="34" y="120"/>
                    <a:pt x="58" y="136"/>
                  </a:cubicBezTo>
                  <a:cubicBezTo>
                    <a:pt x="43" y="135"/>
                    <a:pt x="29" y="131"/>
                    <a:pt x="17" y="125"/>
                  </a:cubicBezTo>
                  <a:lnTo>
                    <a:pt x="17" y="126"/>
                  </a:lnTo>
                  <a:cubicBezTo>
                    <a:pt x="17" y="169"/>
                    <a:pt x="48" y="205"/>
                    <a:pt x="89" y="213"/>
                  </a:cubicBezTo>
                  <a:cubicBezTo>
                    <a:pt x="81" y="215"/>
                    <a:pt x="74" y="216"/>
                    <a:pt x="65" y="216"/>
                  </a:cubicBezTo>
                  <a:cubicBezTo>
                    <a:pt x="60" y="216"/>
                    <a:pt x="54" y="216"/>
                    <a:pt x="49" y="215"/>
                  </a:cubicBezTo>
                  <a:cubicBezTo>
                    <a:pt x="60" y="250"/>
                    <a:pt x="93" y="276"/>
                    <a:pt x="132" y="277"/>
                  </a:cubicBezTo>
                  <a:cubicBezTo>
                    <a:pt x="101" y="301"/>
                    <a:pt x="63" y="315"/>
                    <a:pt x="21" y="315"/>
                  </a:cubicBezTo>
                  <a:cubicBezTo>
                    <a:pt x="14" y="315"/>
                    <a:pt x="7" y="314"/>
                    <a:pt x="0" y="314"/>
                  </a:cubicBezTo>
                  <a:cubicBezTo>
                    <a:pt x="39" y="339"/>
                    <a:pt x="86" y="354"/>
                    <a:pt x="137" y="354"/>
                  </a:cubicBezTo>
                  <a:close/>
                </a:path>
              </a:pathLst>
            </a:custGeom>
            <a:solidFill>
              <a:srgbClr val="FEFEFE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4" name="Google Shape;154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423525" y="6361112"/>
              <a:ext cx="344488" cy="342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639550" y="6362700"/>
              <a:ext cx="341313" cy="3413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" name="Google Shape;156;p16"/>
            <p:cNvSpPr/>
            <p:nvPr/>
          </p:nvSpPr>
          <p:spPr>
            <a:xfrm>
              <a:off x="178179" y="6248487"/>
              <a:ext cx="30063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Calibri"/>
                <a:buNone/>
              </a:pPr>
              <a:r>
                <a:rPr b="1" i="0" lang="en-US" sz="3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#N3CSDPA</a:t>
              </a:r>
              <a:endParaRPr/>
            </a:p>
          </p:txBody>
        </p:sp>
        <p:sp>
          <p:nvSpPr>
            <p:cNvPr id="157" name="Google Shape;157;p16"/>
            <p:cNvSpPr txBox="1"/>
            <p:nvPr/>
          </p:nvSpPr>
          <p:spPr>
            <a:xfrm>
              <a:off x="5522" y="12276"/>
              <a:ext cx="12192000" cy="9048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8" name="Google Shape;158;p16"/>
            <p:cNvGrpSpPr/>
            <p:nvPr/>
          </p:nvGrpSpPr>
          <p:grpSpPr>
            <a:xfrm>
              <a:off x="78375" y="78372"/>
              <a:ext cx="12035243" cy="949767"/>
              <a:chOff x="-5921" y="-12945"/>
              <a:chExt cx="12203442" cy="1062295"/>
            </a:xfrm>
          </p:grpSpPr>
          <p:pic>
            <p:nvPicPr>
              <p:cNvPr id="159" name="Google Shape;159;p16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-5921" y="-5142"/>
                <a:ext cx="2331720" cy="105449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2020 Silver Gold Png Clipart - Transparent Png Clipart 2020 Gold Png, Png  Download , Transparent Png Image - PNGitem" id="160" name="Google Shape;160;p16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1212084" y="-12945"/>
                <a:ext cx="985437" cy="8127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1" name="Google Shape;161;p16"/>
              <p:cNvPicPr preferRelativeResize="0"/>
              <p:nvPr/>
            </p:nvPicPr>
            <p:blipFill rotWithShape="1">
              <a:blip r:embed="rId7">
                <a:alphaModFix/>
              </a:blip>
              <a:srcRect b="0" l="30912" r="19589" t="0"/>
              <a:stretch/>
            </p:blipFill>
            <p:spPr>
              <a:xfrm>
                <a:off x="4997831" y="5707"/>
                <a:ext cx="2331720" cy="90031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2" name="Google Shape;162;p16"/>
              <p:cNvPicPr preferRelativeResize="0"/>
              <p:nvPr/>
            </p:nvPicPr>
            <p:blipFill rotWithShape="1">
              <a:blip r:embed="rId8">
                <a:alphaModFix/>
              </a:blip>
              <a:srcRect b="-3876" l="38110" r="0" t="-1"/>
              <a:stretch/>
            </p:blipFill>
            <p:spPr>
              <a:xfrm>
                <a:off x="7501447" y="-5142"/>
                <a:ext cx="1822758" cy="8973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3" name="Google Shape;163;p16"/>
              <p:cNvPicPr preferRelativeResize="0"/>
              <p:nvPr/>
            </p:nvPicPr>
            <p:blipFill rotWithShape="1">
              <a:blip r:embed="rId9">
                <a:alphaModFix/>
              </a:blip>
              <a:srcRect b="37265" l="33265" r="8706" t="9358"/>
              <a:stretch/>
            </p:blipFill>
            <p:spPr>
              <a:xfrm>
                <a:off x="2497696" y="5707"/>
                <a:ext cx="2328239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4" name="Google Shape;164;p16"/>
              <p:cNvPicPr preferRelativeResize="0"/>
              <p:nvPr/>
            </p:nvPicPr>
            <p:blipFill rotWithShape="1">
              <a:blip r:embed="rId10">
                <a:alphaModFix/>
              </a:blip>
              <a:srcRect b="3048" l="41992" r="7850" t="1"/>
              <a:stretch/>
            </p:blipFill>
            <p:spPr>
              <a:xfrm>
                <a:off x="9467696" y="12276"/>
                <a:ext cx="1635733" cy="78755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65" name="Google Shape;165;p16"/>
          <p:cNvSpPr txBox="1"/>
          <p:nvPr>
            <p:ph type="title"/>
          </p:nvPr>
        </p:nvSpPr>
        <p:spPr>
          <a:xfrm>
            <a:off x="5800725" y="1288000"/>
            <a:ext cx="5556000" cy="8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/>
              <a:t>Care</a:t>
            </a:r>
            <a:r>
              <a:rPr b="1" lang="en-US" sz="3600"/>
              <a:t>er Trends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17"/>
          <p:cNvGrpSpPr/>
          <p:nvPr/>
        </p:nvGrpSpPr>
        <p:grpSpPr>
          <a:xfrm>
            <a:off x="-3175" y="4762"/>
            <a:ext cx="12196763" cy="6845300"/>
            <a:chOff x="0" y="12276"/>
            <a:chExt cx="12197522" cy="6845724"/>
          </a:xfrm>
        </p:grpSpPr>
        <p:sp>
          <p:nvSpPr>
            <p:cNvPr id="171" name="Google Shape;171;p17"/>
            <p:cNvSpPr/>
            <p:nvPr/>
          </p:nvSpPr>
          <p:spPr>
            <a:xfrm>
              <a:off x="0" y="6207125"/>
              <a:ext cx="12192000" cy="650875"/>
            </a:xfrm>
            <a:custGeom>
              <a:rect b="b" l="l" r="r" t="t"/>
              <a:pathLst>
                <a:path extrusionOk="0" h="680" w="12799">
                  <a:moveTo>
                    <a:pt x="0" y="0"/>
                  </a:moveTo>
                  <a:lnTo>
                    <a:pt x="0" y="0"/>
                  </a:lnTo>
                  <a:lnTo>
                    <a:pt x="12799" y="0"/>
                  </a:lnTo>
                  <a:lnTo>
                    <a:pt x="12799" y="680"/>
                  </a:lnTo>
                  <a:lnTo>
                    <a:pt x="0" y="680"/>
                  </a:lnTo>
                  <a:lnTo>
                    <a:pt x="0" y="0"/>
                  </a:lnTo>
                  <a:close/>
                  <a:moveTo>
                    <a:pt x="12222" y="518"/>
                  </a:moveTo>
                  <a:lnTo>
                    <a:pt x="12222" y="518"/>
                  </a:lnTo>
                  <a:lnTo>
                    <a:pt x="12576" y="518"/>
                  </a:lnTo>
                  <a:lnTo>
                    <a:pt x="12576" y="164"/>
                  </a:lnTo>
                  <a:lnTo>
                    <a:pt x="12222" y="164"/>
                  </a:lnTo>
                  <a:lnTo>
                    <a:pt x="12222" y="518"/>
                  </a:lnTo>
                  <a:close/>
                  <a:moveTo>
                    <a:pt x="10951" y="518"/>
                  </a:moveTo>
                  <a:lnTo>
                    <a:pt x="10951" y="518"/>
                  </a:lnTo>
                  <a:lnTo>
                    <a:pt x="11305" y="518"/>
                  </a:lnTo>
                  <a:lnTo>
                    <a:pt x="11305" y="164"/>
                  </a:lnTo>
                  <a:lnTo>
                    <a:pt x="10951" y="164"/>
                  </a:lnTo>
                  <a:lnTo>
                    <a:pt x="10951" y="518"/>
                  </a:lnTo>
                  <a:close/>
                </a:path>
              </a:pathLst>
            </a:custGeom>
            <a:solidFill>
              <a:srgbClr val="2CAE2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>
              <a:off x="11034713" y="6364287"/>
              <a:ext cx="415925" cy="338138"/>
            </a:xfrm>
            <a:custGeom>
              <a:rect b="b" l="l" r="r" t="t"/>
              <a:pathLst>
                <a:path extrusionOk="0" h="354" w="435">
                  <a:moveTo>
                    <a:pt x="137" y="354"/>
                  </a:moveTo>
                  <a:lnTo>
                    <a:pt x="137" y="354"/>
                  </a:lnTo>
                  <a:cubicBezTo>
                    <a:pt x="301" y="354"/>
                    <a:pt x="391" y="218"/>
                    <a:pt x="391" y="100"/>
                  </a:cubicBezTo>
                  <a:cubicBezTo>
                    <a:pt x="391" y="96"/>
                    <a:pt x="391" y="92"/>
                    <a:pt x="390" y="88"/>
                  </a:cubicBezTo>
                  <a:cubicBezTo>
                    <a:pt x="408" y="76"/>
                    <a:pt x="423" y="60"/>
                    <a:pt x="435" y="42"/>
                  </a:cubicBezTo>
                  <a:cubicBezTo>
                    <a:pt x="419" y="49"/>
                    <a:pt x="402" y="54"/>
                    <a:pt x="384" y="56"/>
                  </a:cubicBezTo>
                  <a:cubicBezTo>
                    <a:pt x="402" y="45"/>
                    <a:pt x="416" y="28"/>
                    <a:pt x="423" y="7"/>
                  </a:cubicBezTo>
                  <a:cubicBezTo>
                    <a:pt x="406" y="17"/>
                    <a:pt x="387" y="24"/>
                    <a:pt x="366" y="28"/>
                  </a:cubicBezTo>
                  <a:cubicBezTo>
                    <a:pt x="350" y="11"/>
                    <a:pt x="327" y="0"/>
                    <a:pt x="301" y="0"/>
                  </a:cubicBezTo>
                  <a:cubicBezTo>
                    <a:pt x="252" y="0"/>
                    <a:pt x="212" y="40"/>
                    <a:pt x="212" y="89"/>
                  </a:cubicBezTo>
                  <a:cubicBezTo>
                    <a:pt x="212" y="96"/>
                    <a:pt x="213" y="103"/>
                    <a:pt x="214" y="110"/>
                  </a:cubicBezTo>
                  <a:cubicBezTo>
                    <a:pt x="140" y="106"/>
                    <a:pt x="74" y="71"/>
                    <a:pt x="30" y="17"/>
                  </a:cubicBezTo>
                  <a:cubicBezTo>
                    <a:pt x="22" y="30"/>
                    <a:pt x="18" y="45"/>
                    <a:pt x="18" y="61"/>
                  </a:cubicBezTo>
                  <a:cubicBezTo>
                    <a:pt x="18" y="92"/>
                    <a:pt x="34" y="120"/>
                    <a:pt x="58" y="136"/>
                  </a:cubicBezTo>
                  <a:cubicBezTo>
                    <a:pt x="43" y="135"/>
                    <a:pt x="29" y="131"/>
                    <a:pt x="17" y="125"/>
                  </a:cubicBezTo>
                  <a:lnTo>
                    <a:pt x="17" y="126"/>
                  </a:lnTo>
                  <a:cubicBezTo>
                    <a:pt x="17" y="169"/>
                    <a:pt x="48" y="205"/>
                    <a:pt x="89" y="213"/>
                  </a:cubicBezTo>
                  <a:cubicBezTo>
                    <a:pt x="81" y="215"/>
                    <a:pt x="74" y="216"/>
                    <a:pt x="65" y="216"/>
                  </a:cubicBezTo>
                  <a:cubicBezTo>
                    <a:pt x="60" y="216"/>
                    <a:pt x="54" y="216"/>
                    <a:pt x="49" y="215"/>
                  </a:cubicBezTo>
                  <a:cubicBezTo>
                    <a:pt x="60" y="250"/>
                    <a:pt x="93" y="276"/>
                    <a:pt x="132" y="277"/>
                  </a:cubicBezTo>
                  <a:cubicBezTo>
                    <a:pt x="101" y="301"/>
                    <a:pt x="63" y="315"/>
                    <a:pt x="21" y="315"/>
                  </a:cubicBezTo>
                  <a:cubicBezTo>
                    <a:pt x="14" y="315"/>
                    <a:pt x="7" y="314"/>
                    <a:pt x="0" y="314"/>
                  </a:cubicBezTo>
                  <a:cubicBezTo>
                    <a:pt x="39" y="339"/>
                    <a:pt x="86" y="354"/>
                    <a:pt x="137" y="354"/>
                  </a:cubicBezTo>
                  <a:close/>
                </a:path>
              </a:pathLst>
            </a:custGeom>
            <a:solidFill>
              <a:srgbClr val="FEFEFE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3" name="Google Shape;173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423525" y="6361112"/>
              <a:ext cx="344488" cy="342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639550" y="6362700"/>
              <a:ext cx="341313" cy="3413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17"/>
            <p:cNvSpPr/>
            <p:nvPr/>
          </p:nvSpPr>
          <p:spPr>
            <a:xfrm>
              <a:off x="178179" y="6248487"/>
              <a:ext cx="30063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Calibri"/>
                <a:buNone/>
              </a:pPr>
              <a:r>
                <a:rPr b="1" i="0" lang="en-US" sz="3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#N3CSDPA</a:t>
              </a:r>
              <a:endParaRPr/>
            </a:p>
          </p:txBody>
        </p:sp>
        <p:sp>
          <p:nvSpPr>
            <p:cNvPr id="176" name="Google Shape;176;p17"/>
            <p:cNvSpPr txBox="1"/>
            <p:nvPr/>
          </p:nvSpPr>
          <p:spPr>
            <a:xfrm>
              <a:off x="5522" y="12276"/>
              <a:ext cx="12192000" cy="9048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7" name="Google Shape;177;p17"/>
            <p:cNvGrpSpPr/>
            <p:nvPr/>
          </p:nvGrpSpPr>
          <p:grpSpPr>
            <a:xfrm>
              <a:off x="78375" y="78372"/>
              <a:ext cx="12035243" cy="949767"/>
              <a:chOff x="-5921" y="-12945"/>
              <a:chExt cx="12203442" cy="1062295"/>
            </a:xfrm>
          </p:grpSpPr>
          <p:pic>
            <p:nvPicPr>
              <p:cNvPr id="178" name="Google Shape;178;p1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-5921" y="-5142"/>
                <a:ext cx="2331720" cy="105449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2020 Silver Gold Png Clipart - Transparent Png Clipart 2020 Gold Png, Png  Download , Transparent Png Image - PNGitem" id="179" name="Google Shape;179;p17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1212084" y="-12945"/>
                <a:ext cx="985437" cy="8127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0" name="Google Shape;180;p17"/>
              <p:cNvPicPr preferRelativeResize="0"/>
              <p:nvPr/>
            </p:nvPicPr>
            <p:blipFill rotWithShape="1">
              <a:blip r:embed="rId7">
                <a:alphaModFix/>
              </a:blip>
              <a:srcRect b="0" l="30912" r="19589" t="0"/>
              <a:stretch/>
            </p:blipFill>
            <p:spPr>
              <a:xfrm>
                <a:off x="4997831" y="5707"/>
                <a:ext cx="2331720" cy="90031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1" name="Google Shape;181;p17"/>
              <p:cNvPicPr preferRelativeResize="0"/>
              <p:nvPr/>
            </p:nvPicPr>
            <p:blipFill rotWithShape="1">
              <a:blip r:embed="rId8">
                <a:alphaModFix/>
              </a:blip>
              <a:srcRect b="-3876" l="38110" r="0" t="-1"/>
              <a:stretch/>
            </p:blipFill>
            <p:spPr>
              <a:xfrm>
                <a:off x="7501447" y="-5142"/>
                <a:ext cx="1822758" cy="8973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2" name="Google Shape;182;p17"/>
              <p:cNvPicPr preferRelativeResize="0"/>
              <p:nvPr/>
            </p:nvPicPr>
            <p:blipFill rotWithShape="1">
              <a:blip r:embed="rId9">
                <a:alphaModFix/>
              </a:blip>
              <a:srcRect b="37265" l="33265" r="8706" t="9358"/>
              <a:stretch/>
            </p:blipFill>
            <p:spPr>
              <a:xfrm>
                <a:off x="2497696" y="5707"/>
                <a:ext cx="2328239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3" name="Google Shape;183;p17"/>
              <p:cNvPicPr preferRelativeResize="0"/>
              <p:nvPr/>
            </p:nvPicPr>
            <p:blipFill rotWithShape="1">
              <a:blip r:embed="rId10">
                <a:alphaModFix/>
              </a:blip>
              <a:srcRect b="3048" l="41992" r="7850" t="1"/>
              <a:stretch/>
            </p:blipFill>
            <p:spPr>
              <a:xfrm>
                <a:off x="9467696" y="12276"/>
                <a:ext cx="1635733" cy="78755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84" name="Google Shape;184;p17"/>
          <p:cNvSpPr txBox="1"/>
          <p:nvPr>
            <p:ph type="title"/>
          </p:nvPr>
        </p:nvSpPr>
        <p:spPr>
          <a:xfrm>
            <a:off x="428625" y="1563687"/>
            <a:ext cx="10515600" cy="619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and Discussion</a:t>
            </a:r>
            <a:endParaRPr/>
          </a:p>
        </p:txBody>
      </p:sp>
      <p:sp>
        <p:nvSpPr>
          <p:cNvPr id="185" name="Google Shape;185;p17"/>
          <p:cNvSpPr txBox="1"/>
          <p:nvPr>
            <p:ph idx="1" type="body"/>
          </p:nvPr>
        </p:nvSpPr>
        <p:spPr>
          <a:xfrm>
            <a:off x="428625" y="2522524"/>
            <a:ext cx="5181600" cy="2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Kirsten D. Hobbs, M.Ed., CDF</a:t>
            </a:r>
            <a:endParaRPr sz="22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Transfer Coordinator</a:t>
            </a:r>
            <a:endParaRPr sz="22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Blue Ridge Community College</a:t>
            </a:r>
            <a:endParaRPr sz="22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(828) 694-1801</a:t>
            </a:r>
            <a:endParaRPr sz="22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hlink"/>
                </a:solidFill>
                <a:hlinkClick r:id="rId11"/>
              </a:rPr>
              <a:t>kd_hobbs@blueridge.edu</a:t>
            </a:r>
            <a:endParaRPr sz="22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/>
              <a:t>N3CSDPA Western / Mountain Region Representative</a:t>
            </a:r>
            <a:endParaRPr i="1" sz="2000"/>
          </a:p>
        </p:txBody>
      </p:sp>
      <p:sp>
        <p:nvSpPr>
          <p:cNvPr id="186" name="Google Shape;186;p17"/>
          <p:cNvSpPr txBox="1"/>
          <p:nvPr>
            <p:ph idx="2" type="body"/>
          </p:nvPr>
        </p:nvSpPr>
        <p:spPr>
          <a:xfrm>
            <a:off x="6518275" y="2522537"/>
            <a:ext cx="5181600" cy="3292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 for joining us today!</a:t>
            </a:r>
            <a:endParaRPr/>
          </a:p>
          <a:p>
            <a:pPr indent="-254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CCC4DAF34A6F4CBBC30EA2527EE1F5" ma:contentTypeVersion="10" ma:contentTypeDescription="Create a new document." ma:contentTypeScope="" ma:versionID="2c7bfaabb00a86fcd515e55433141198">
  <xsd:schema xmlns:xsd="http://www.w3.org/2001/XMLSchema" xmlns:xs="http://www.w3.org/2001/XMLSchema" xmlns:p="http://schemas.microsoft.com/office/2006/metadata/properties" xmlns:ns2="c25e0ff2-b321-4d0f-b7cf-48faa0606087" xmlns:ns3="291ac3f0-1c47-4ff4-8181-202a4096e726" targetNamespace="http://schemas.microsoft.com/office/2006/metadata/properties" ma:root="true" ma:fieldsID="86afa164cfad8f9190996ce123bd40e6" ns2:_="" ns3:_="">
    <xsd:import namespace="c25e0ff2-b321-4d0f-b7cf-48faa0606087"/>
    <xsd:import namespace="291ac3f0-1c47-4ff4-8181-202a4096e7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e0ff2-b321-4d0f-b7cf-48faa06060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1ac3f0-1c47-4ff4-8181-202a4096e72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E4DE0B-5D3A-487D-BAF4-488F74C21FA2}"/>
</file>

<file path=customXml/itemProps2.xml><?xml version="1.0" encoding="utf-8"?>
<ds:datastoreItem xmlns:ds="http://schemas.openxmlformats.org/officeDocument/2006/customXml" ds:itemID="{335EFAB3-BE0C-43C1-8323-9D318FBC23AD}"/>
</file>

<file path=customXml/itemProps3.xml><?xml version="1.0" encoding="utf-8"?>
<ds:datastoreItem xmlns:ds="http://schemas.openxmlformats.org/officeDocument/2006/customXml" ds:itemID="{C4C11368-8FBF-4609-B5DF-433A5AFD85A9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0x0101000DCCC4DAF34A6F4CBBC30EA2527EE1F5</vt:lpwstr>
  </property>
</Properties>
</file>