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4.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sldIdLst>
    <p:sldId id="256" r:id="rId2"/>
    <p:sldId id="257" r:id="rId3"/>
    <p:sldId id="258" r:id="rId4"/>
    <p:sldId id="259" r:id="rId5"/>
    <p:sldId id="268" r:id="rId6"/>
    <p:sldId id="275" r:id="rId7"/>
    <p:sldId id="260" r:id="rId8"/>
    <p:sldId id="261" r:id="rId9"/>
    <p:sldId id="262" r:id="rId10"/>
    <p:sldId id="263" r:id="rId11"/>
    <p:sldId id="264" r:id="rId12"/>
    <p:sldId id="265" r:id="rId13"/>
    <p:sldId id="266" r:id="rId14"/>
    <p:sldId id="267" r:id="rId15"/>
    <p:sldId id="286" r:id="rId16"/>
    <p:sldId id="284" r:id="rId17"/>
    <p:sldId id="285" r:id="rId18"/>
    <p:sldId id="276" r:id="rId19"/>
    <p:sldId id="269" r:id="rId20"/>
    <p:sldId id="279" r:id="rId21"/>
    <p:sldId id="282" r:id="rId22"/>
    <p:sldId id="281" r:id="rId23"/>
    <p:sldId id="283" r:id="rId24"/>
    <p:sldId id="280" r:id="rId25"/>
    <p:sldId id="277" r:id="rId26"/>
    <p:sldId id="270" r:id="rId27"/>
    <p:sldId id="271" r:id="rId28"/>
    <p:sldId id="272" r:id="rId29"/>
    <p:sldId id="273" r:id="rId30"/>
    <p:sldId id="274"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h67sZekPxoMwT1sUWX2dNYYC1fM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0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a1ff07010f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7" name="Google Shape;227;ga1ff07010f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1ff07010f_0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1" name="Google Shape;251;ga1ff07010f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a1ff07010f_0_1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7" name="Google Shape;277;ga1ff07010f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a1ff07010f_0_1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3" name="Google Shape;303;ga1ff07010f_0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a1ff07010f_0_1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25" name="Google Shape;325;ga1ff07010f_0_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6" name="Google Shape;16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7648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45" name="Google Shape;34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8763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45" name="Google Shape;34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7066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6" name="Google Shape;16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3263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66" name="Google Shape;36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6" name="Google Shape;10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66" name="Google Shape;36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4876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66" name="Google Shape;36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2238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66" name="Google Shape;36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5053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66" name="Google Shape;36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9156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66" name="Google Shape;36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5539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6" name="Google Shape;16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897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87" name="Google Shape;38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7" name="Google Shape;40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27" name="Google Shape;42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7" name="Google Shape;44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6" name="Google Shape;12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68" name="Google Shape;46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6" name="Google Shape;14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45" name="Google Shape;34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6" name="Google Shape;16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4865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6" name="Google Shape;16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a1ff07010f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6" name="Google Shape;186;ga1ff07010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a1ff07010f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6" name="Google Shape;206;ga1ff07010f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6" name="Google Shape;36;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2" name="Google Shape;42;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Calibri"/>
                <a:ea typeface="Calibri"/>
                <a:cs typeface="Calibri"/>
                <a:sym typeface="Calibri"/>
              </a:defRPr>
            </a:lvl1pPr>
            <a:lvl2pPr marL="0" lvl="1" indent="0" algn="r">
              <a:spcBef>
                <a:spcPts val="0"/>
              </a:spcBef>
              <a:spcAft>
                <a:spcPts val="0"/>
              </a:spcAft>
              <a:buNone/>
              <a:defRPr sz="1200">
                <a:solidFill>
                  <a:srgbClr val="898989"/>
                </a:solidFill>
                <a:latin typeface="Calibri"/>
                <a:ea typeface="Calibri"/>
                <a:cs typeface="Calibri"/>
                <a:sym typeface="Calibri"/>
              </a:defRPr>
            </a:lvl2pPr>
            <a:lvl3pPr marL="0" lvl="2" indent="0" algn="r">
              <a:spcBef>
                <a:spcPts val="0"/>
              </a:spcBef>
              <a:spcAft>
                <a:spcPts val="0"/>
              </a:spcAft>
              <a:buNone/>
              <a:defRPr sz="1200">
                <a:solidFill>
                  <a:srgbClr val="898989"/>
                </a:solidFill>
                <a:latin typeface="Calibri"/>
                <a:ea typeface="Calibri"/>
                <a:cs typeface="Calibri"/>
                <a:sym typeface="Calibri"/>
              </a:defRPr>
            </a:lvl3pPr>
            <a:lvl4pPr marL="0" lvl="3" indent="0" algn="r">
              <a:spcBef>
                <a:spcPts val="0"/>
              </a:spcBef>
              <a:spcAft>
                <a:spcPts val="0"/>
              </a:spcAft>
              <a:buNone/>
              <a:defRPr sz="1200">
                <a:solidFill>
                  <a:srgbClr val="898989"/>
                </a:solidFill>
                <a:latin typeface="Calibri"/>
                <a:ea typeface="Calibri"/>
                <a:cs typeface="Calibri"/>
                <a:sym typeface="Calibri"/>
              </a:defRPr>
            </a:lvl4pPr>
            <a:lvl5pPr marL="0" lvl="4" indent="0" algn="r">
              <a:spcBef>
                <a:spcPts val="0"/>
              </a:spcBef>
              <a:spcAft>
                <a:spcPts val="0"/>
              </a:spcAft>
              <a:buNone/>
              <a:defRPr sz="1200">
                <a:solidFill>
                  <a:srgbClr val="898989"/>
                </a:solidFill>
                <a:latin typeface="Calibri"/>
                <a:ea typeface="Calibri"/>
                <a:cs typeface="Calibri"/>
                <a:sym typeface="Calibri"/>
              </a:defRPr>
            </a:lvl5pPr>
            <a:lvl6pPr marL="0" lvl="5" indent="0" algn="r">
              <a:spcBef>
                <a:spcPts val="0"/>
              </a:spcBef>
              <a:spcAft>
                <a:spcPts val="0"/>
              </a:spcAft>
              <a:buNone/>
              <a:defRPr sz="1200">
                <a:solidFill>
                  <a:srgbClr val="898989"/>
                </a:solidFill>
                <a:latin typeface="Calibri"/>
                <a:ea typeface="Calibri"/>
                <a:cs typeface="Calibri"/>
                <a:sym typeface="Calibri"/>
              </a:defRPr>
            </a:lvl6pPr>
            <a:lvl7pPr marL="0" lvl="6" indent="0" algn="r">
              <a:spcBef>
                <a:spcPts val="0"/>
              </a:spcBef>
              <a:spcAft>
                <a:spcPts val="0"/>
              </a:spcAft>
              <a:buNone/>
              <a:defRPr sz="1200">
                <a:solidFill>
                  <a:srgbClr val="898989"/>
                </a:solidFill>
                <a:latin typeface="Calibri"/>
                <a:ea typeface="Calibri"/>
                <a:cs typeface="Calibri"/>
                <a:sym typeface="Calibri"/>
              </a:defRPr>
            </a:lvl7pPr>
            <a:lvl8pPr marL="0" lvl="7" indent="0" algn="r">
              <a:spcBef>
                <a:spcPts val="0"/>
              </a:spcBef>
              <a:spcAft>
                <a:spcPts val="0"/>
              </a:spcAft>
              <a:buNone/>
              <a:defRPr sz="1200">
                <a:solidFill>
                  <a:srgbClr val="898989"/>
                </a:solidFill>
                <a:latin typeface="Calibri"/>
                <a:ea typeface="Calibri"/>
                <a:cs typeface="Calibri"/>
                <a:sym typeface="Calibri"/>
              </a:defRPr>
            </a:lvl8pPr>
            <a:lvl9pPr marL="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16.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19.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22.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24.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25.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26.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28.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29.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31.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33.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34.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35.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36.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37.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mailto:eleslie8929@stanly.edu"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hyperlink" Target="mailto:jonesma@faytechcc.edu"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hyperlink" Target="mailto:pholyfield8286@stanly.edu" TargetMode="External"/><Relationship Id="rId5" Type="http://schemas.openxmlformats.org/officeDocument/2006/relationships/image" Target="../media/image3.jpg"/><Relationship Id="rId15" Type="http://schemas.openxmlformats.org/officeDocument/2006/relationships/hyperlink" Target="mailto:gwhitaker@forsythtech.edu" TargetMode="External"/><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hyperlink" Target="mailto:lwilson@cfcc.edu"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jp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None/>
            </a:pPr>
            <a:r>
              <a:rPr lang="en-US" b="1"/>
              <a:t>Self-Service Roundtable</a:t>
            </a:r>
            <a:endParaRPr/>
          </a:p>
        </p:txBody>
      </p:sp>
      <p:sp>
        <p:nvSpPr>
          <p:cNvPr id="89" name="Google Shape;89;p1"/>
          <p:cNvSpPr txBox="1">
            <a:spLocks noGrp="1"/>
          </p:cNvSpPr>
          <p:nvPr>
            <p:ph type="subTitle" idx="1"/>
          </p:nvPr>
        </p:nvSpPr>
        <p:spPr>
          <a:xfrm>
            <a:off x="1524000" y="3709828"/>
            <a:ext cx="9144000" cy="245986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en-US"/>
              <a:t>Patrick Holyfield, Dean of Enrollment Management – Stanly CC</a:t>
            </a:r>
            <a:endParaRPr/>
          </a:p>
          <a:p>
            <a:pPr marL="0" lvl="0" indent="0" algn="ctr" rtl="0">
              <a:lnSpc>
                <a:spcPct val="90000"/>
              </a:lnSpc>
              <a:spcBef>
                <a:spcPts val="0"/>
              </a:spcBef>
              <a:spcAft>
                <a:spcPts val="0"/>
              </a:spcAft>
              <a:buClr>
                <a:schemeClr val="dk1"/>
              </a:buClr>
              <a:buSzPts val="2400"/>
              <a:buNone/>
            </a:pPr>
            <a:r>
              <a:rPr lang="en-US"/>
              <a:t>Ann Jones, Senior Registrar, CU/CE – Fayetteville Technical CC</a:t>
            </a:r>
            <a:endParaRPr/>
          </a:p>
          <a:p>
            <a:pPr marL="0" lvl="0" indent="0" algn="ctr" rtl="0">
              <a:lnSpc>
                <a:spcPct val="90000"/>
              </a:lnSpc>
              <a:spcBef>
                <a:spcPts val="0"/>
              </a:spcBef>
              <a:spcAft>
                <a:spcPts val="0"/>
              </a:spcAft>
              <a:buClr>
                <a:schemeClr val="dk1"/>
              </a:buClr>
              <a:buSzPts val="2400"/>
              <a:buNone/>
            </a:pPr>
            <a:r>
              <a:rPr lang="en-US"/>
              <a:t>Emily Leslie, Business &amp; Cosmetology Success Coach – Stanly CC</a:t>
            </a:r>
            <a:endParaRPr/>
          </a:p>
          <a:p>
            <a:pPr marL="0" lvl="0" indent="0" algn="ctr" rtl="0">
              <a:lnSpc>
                <a:spcPct val="90000"/>
              </a:lnSpc>
              <a:spcBef>
                <a:spcPts val="0"/>
              </a:spcBef>
              <a:spcAft>
                <a:spcPts val="0"/>
              </a:spcAft>
              <a:buClr>
                <a:schemeClr val="dk1"/>
              </a:buClr>
              <a:buSzPts val="2400"/>
              <a:buNone/>
            </a:pPr>
            <a:r>
              <a:rPr lang="en-US"/>
              <a:t>Lauren Wilson, Assistant Registrar – Cape Fear CC</a:t>
            </a:r>
            <a:endParaRPr/>
          </a:p>
          <a:p>
            <a:pPr marL="0" lvl="0" indent="0" algn="ctr" rtl="0">
              <a:lnSpc>
                <a:spcPct val="90000"/>
              </a:lnSpc>
              <a:spcBef>
                <a:spcPts val="0"/>
              </a:spcBef>
              <a:spcAft>
                <a:spcPts val="0"/>
              </a:spcAft>
              <a:buClr>
                <a:schemeClr val="dk1"/>
              </a:buClr>
              <a:buSzPts val="2400"/>
              <a:buNone/>
            </a:pPr>
            <a:r>
              <a:rPr lang="en-US"/>
              <a:t>Gwendolyn Whitaker, Registrar – Forsyth Technical CC</a:t>
            </a:r>
            <a:endParaRPr/>
          </a:p>
          <a:p>
            <a:pPr marL="0" lvl="0" indent="0" algn="ctr" rtl="0">
              <a:lnSpc>
                <a:spcPct val="90000"/>
              </a:lnSpc>
              <a:spcBef>
                <a:spcPts val="0"/>
              </a:spcBef>
              <a:spcAft>
                <a:spcPts val="0"/>
              </a:spcAft>
              <a:buClr>
                <a:schemeClr val="dk1"/>
              </a:buClr>
              <a:buSzPts val="2400"/>
              <a:buNone/>
            </a:pPr>
            <a:endParaRPr/>
          </a:p>
          <a:p>
            <a:pPr marL="0" lvl="0" indent="0" algn="ctr" rtl="0">
              <a:lnSpc>
                <a:spcPct val="90000"/>
              </a:lnSpc>
              <a:spcBef>
                <a:spcPts val="1000"/>
              </a:spcBef>
              <a:spcAft>
                <a:spcPts val="0"/>
              </a:spcAft>
              <a:buClr>
                <a:schemeClr val="dk1"/>
              </a:buClr>
              <a:buSzPts val="1800"/>
              <a:buNone/>
            </a:pPr>
            <a:r>
              <a:rPr lang="en-US" sz="1800"/>
              <a:t>Monday, November 16, 2020</a:t>
            </a:r>
            <a:endParaRPr/>
          </a:p>
          <a:p>
            <a:pPr marL="0" lvl="0" indent="0" algn="ctr" rtl="0">
              <a:lnSpc>
                <a:spcPct val="90000"/>
              </a:lnSpc>
              <a:spcBef>
                <a:spcPts val="1000"/>
              </a:spcBef>
              <a:spcAft>
                <a:spcPts val="0"/>
              </a:spcAft>
              <a:buClr>
                <a:schemeClr val="dk1"/>
              </a:buClr>
              <a:buSzPts val="2400"/>
              <a:buNone/>
            </a:pPr>
            <a:endParaRPr/>
          </a:p>
        </p:txBody>
      </p:sp>
      <p:grpSp>
        <p:nvGrpSpPr>
          <p:cNvPr id="90" name="Google Shape;90;p1"/>
          <p:cNvGrpSpPr/>
          <p:nvPr/>
        </p:nvGrpSpPr>
        <p:grpSpPr>
          <a:xfrm>
            <a:off x="-3175" y="4763"/>
            <a:ext cx="12196763" cy="6845300"/>
            <a:chOff x="0" y="12276"/>
            <a:chExt cx="12197522" cy="6845724"/>
          </a:xfrm>
        </p:grpSpPr>
        <p:sp>
          <p:nvSpPr>
            <p:cNvPr id="91" name="Google Shape;91;p1"/>
            <p:cNvSpPr/>
            <p:nvPr/>
          </p:nvSpPr>
          <p:spPr>
            <a:xfrm>
              <a:off x="0" y="6207125"/>
              <a:ext cx="12192000" cy="650875"/>
            </a:xfrm>
            <a:custGeom>
              <a:avLst/>
              <a:gdLst/>
              <a:ahLst/>
              <a:cxnLst/>
              <a:rect l="l" t="t" r="r" b="b"/>
              <a:pathLst>
                <a:path w="12799" h="680" extrusionOk="0">
                  <a:moveTo>
                    <a:pt x="0" y="0"/>
                  </a:moveTo>
                  <a:lnTo>
                    <a:pt x="0" y="0"/>
                  </a:lnTo>
                  <a:lnTo>
                    <a:pt x="12799" y="0"/>
                  </a:lnTo>
                  <a:lnTo>
                    <a:pt x="12799" y="680"/>
                  </a:lnTo>
                  <a:lnTo>
                    <a:pt x="0" y="680"/>
                  </a:lnTo>
                  <a:lnTo>
                    <a:pt x="0" y="0"/>
                  </a:lnTo>
                  <a:close/>
                  <a:moveTo>
                    <a:pt x="12222" y="518"/>
                  </a:moveTo>
                  <a:lnTo>
                    <a:pt x="12222" y="518"/>
                  </a:lnTo>
                  <a:lnTo>
                    <a:pt x="12576" y="518"/>
                  </a:lnTo>
                  <a:lnTo>
                    <a:pt x="12576" y="164"/>
                  </a:lnTo>
                  <a:lnTo>
                    <a:pt x="12222" y="164"/>
                  </a:lnTo>
                  <a:lnTo>
                    <a:pt x="12222" y="518"/>
                  </a:lnTo>
                  <a:close/>
                  <a:moveTo>
                    <a:pt x="10951" y="518"/>
                  </a:moveTo>
                  <a:lnTo>
                    <a:pt x="10951" y="518"/>
                  </a:lnTo>
                  <a:lnTo>
                    <a:pt x="11305" y="518"/>
                  </a:lnTo>
                  <a:lnTo>
                    <a:pt x="11305" y="164"/>
                  </a:lnTo>
                  <a:lnTo>
                    <a:pt x="10951" y="164"/>
                  </a:lnTo>
                  <a:lnTo>
                    <a:pt x="10951" y="518"/>
                  </a:lnTo>
                  <a:close/>
                </a:path>
              </a:pathLst>
            </a:custGeom>
            <a:solidFill>
              <a:srgbClr val="2CAE2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
            <p:cNvSpPr/>
            <p:nvPr/>
          </p:nvSpPr>
          <p:spPr>
            <a:xfrm>
              <a:off x="11034713" y="6364287"/>
              <a:ext cx="415925" cy="338138"/>
            </a:xfrm>
            <a:custGeom>
              <a:avLst/>
              <a:gdLst/>
              <a:ahLst/>
              <a:cxnLst/>
              <a:rect l="l" t="t" r="r" b="b"/>
              <a:pathLst>
                <a:path w="435" h="354" extrusionOk="0">
                  <a:moveTo>
                    <a:pt x="137" y="354"/>
                  </a:moveTo>
                  <a:lnTo>
                    <a:pt x="137" y="354"/>
                  </a:lnTo>
                  <a:cubicBezTo>
                    <a:pt x="301" y="354"/>
                    <a:pt x="391" y="218"/>
                    <a:pt x="391" y="100"/>
                  </a:cubicBezTo>
                  <a:cubicBezTo>
                    <a:pt x="391" y="96"/>
                    <a:pt x="391" y="92"/>
                    <a:pt x="390" y="88"/>
                  </a:cubicBezTo>
                  <a:cubicBezTo>
                    <a:pt x="408" y="76"/>
                    <a:pt x="423" y="60"/>
                    <a:pt x="435" y="42"/>
                  </a:cubicBezTo>
                  <a:cubicBezTo>
                    <a:pt x="419" y="49"/>
                    <a:pt x="402" y="54"/>
                    <a:pt x="384" y="56"/>
                  </a:cubicBezTo>
                  <a:cubicBezTo>
                    <a:pt x="402" y="45"/>
                    <a:pt x="416" y="28"/>
                    <a:pt x="423" y="7"/>
                  </a:cubicBezTo>
                  <a:cubicBezTo>
                    <a:pt x="406" y="17"/>
                    <a:pt x="387" y="24"/>
                    <a:pt x="366" y="28"/>
                  </a:cubicBezTo>
                  <a:cubicBezTo>
                    <a:pt x="350" y="11"/>
                    <a:pt x="327" y="0"/>
                    <a:pt x="301" y="0"/>
                  </a:cubicBezTo>
                  <a:cubicBezTo>
                    <a:pt x="252" y="0"/>
                    <a:pt x="212" y="40"/>
                    <a:pt x="212" y="89"/>
                  </a:cubicBezTo>
                  <a:cubicBezTo>
                    <a:pt x="212" y="96"/>
                    <a:pt x="213" y="103"/>
                    <a:pt x="214" y="110"/>
                  </a:cubicBezTo>
                  <a:cubicBezTo>
                    <a:pt x="140" y="106"/>
                    <a:pt x="74" y="71"/>
                    <a:pt x="30" y="17"/>
                  </a:cubicBezTo>
                  <a:cubicBezTo>
                    <a:pt x="22" y="30"/>
                    <a:pt x="18" y="45"/>
                    <a:pt x="18" y="61"/>
                  </a:cubicBezTo>
                  <a:cubicBezTo>
                    <a:pt x="18" y="92"/>
                    <a:pt x="34" y="120"/>
                    <a:pt x="58" y="136"/>
                  </a:cubicBezTo>
                  <a:cubicBezTo>
                    <a:pt x="43" y="135"/>
                    <a:pt x="29" y="131"/>
                    <a:pt x="17" y="125"/>
                  </a:cubicBezTo>
                  <a:lnTo>
                    <a:pt x="17" y="126"/>
                  </a:lnTo>
                  <a:cubicBezTo>
                    <a:pt x="17" y="169"/>
                    <a:pt x="48" y="205"/>
                    <a:pt x="89" y="213"/>
                  </a:cubicBezTo>
                  <a:cubicBezTo>
                    <a:pt x="81" y="215"/>
                    <a:pt x="74" y="216"/>
                    <a:pt x="65" y="216"/>
                  </a:cubicBezTo>
                  <a:cubicBezTo>
                    <a:pt x="60" y="216"/>
                    <a:pt x="54" y="216"/>
                    <a:pt x="49" y="215"/>
                  </a:cubicBezTo>
                  <a:cubicBezTo>
                    <a:pt x="60" y="250"/>
                    <a:pt x="93" y="276"/>
                    <a:pt x="132" y="277"/>
                  </a:cubicBezTo>
                  <a:cubicBezTo>
                    <a:pt x="101" y="301"/>
                    <a:pt x="63" y="315"/>
                    <a:pt x="21" y="315"/>
                  </a:cubicBezTo>
                  <a:cubicBezTo>
                    <a:pt x="14" y="315"/>
                    <a:pt x="7" y="314"/>
                    <a:pt x="0" y="314"/>
                  </a:cubicBezTo>
                  <a:cubicBezTo>
                    <a:pt x="39" y="339"/>
                    <a:pt x="86" y="354"/>
                    <a:pt x="137" y="354"/>
                  </a:cubicBezTo>
                  <a:close/>
                </a:path>
              </a:pathLst>
            </a:custGeom>
            <a:solidFill>
              <a:srgbClr val="FEFEF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3" name="Google Shape;93;p1"/>
            <p:cNvPicPr preferRelativeResize="0"/>
            <p:nvPr/>
          </p:nvPicPr>
          <p:blipFill rotWithShape="1">
            <a:blip r:embed="rId3">
              <a:alphaModFix/>
            </a:blip>
            <a:srcRect/>
            <a:stretch/>
          </p:blipFill>
          <p:spPr>
            <a:xfrm>
              <a:off x="10423525" y="6361112"/>
              <a:ext cx="344488" cy="342900"/>
            </a:xfrm>
            <a:prstGeom prst="rect">
              <a:avLst/>
            </a:prstGeom>
            <a:noFill/>
            <a:ln>
              <a:noFill/>
            </a:ln>
          </p:spPr>
        </p:pic>
        <p:pic>
          <p:nvPicPr>
            <p:cNvPr id="94" name="Google Shape;94;p1"/>
            <p:cNvPicPr preferRelativeResize="0"/>
            <p:nvPr/>
          </p:nvPicPr>
          <p:blipFill rotWithShape="1">
            <a:blip r:embed="rId4">
              <a:alphaModFix/>
            </a:blip>
            <a:srcRect/>
            <a:stretch/>
          </p:blipFill>
          <p:spPr>
            <a:xfrm>
              <a:off x="11639550" y="6362700"/>
              <a:ext cx="341313" cy="341313"/>
            </a:xfrm>
            <a:prstGeom prst="rect">
              <a:avLst/>
            </a:prstGeom>
            <a:noFill/>
            <a:ln>
              <a:noFill/>
            </a:ln>
          </p:spPr>
        </p:pic>
        <p:sp>
          <p:nvSpPr>
            <p:cNvPr id="95" name="Google Shape;95;p1"/>
            <p:cNvSpPr/>
            <p:nvPr/>
          </p:nvSpPr>
          <p:spPr>
            <a:xfrm>
              <a:off x="178179" y="6248487"/>
              <a:ext cx="300634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FFFF"/>
                  </a:solidFill>
                  <a:latin typeface="Calibri"/>
                  <a:ea typeface="Calibri"/>
                  <a:cs typeface="Calibri"/>
                  <a:sym typeface="Calibri"/>
                </a:rPr>
                <a:t>#N3CSDPA</a:t>
              </a:r>
              <a:endParaRPr/>
            </a:p>
          </p:txBody>
        </p:sp>
        <p:sp>
          <p:nvSpPr>
            <p:cNvPr id="96" name="Google Shape;96;p1"/>
            <p:cNvSpPr/>
            <p:nvPr/>
          </p:nvSpPr>
          <p:spPr>
            <a:xfrm>
              <a:off x="4763" y="12276"/>
              <a:ext cx="12192759" cy="9049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7" name="Google Shape;97;p1"/>
            <p:cNvGrpSpPr/>
            <p:nvPr/>
          </p:nvGrpSpPr>
          <p:grpSpPr>
            <a:xfrm>
              <a:off x="78375" y="78372"/>
              <a:ext cx="12035243" cy="949767"/>
              <a:chOff x="-5921" y="-12945"/>
              <a:chExt cx="12203442" cy="1062295"/>
            </a:xfrm>
          </p:grpSpPr>
          <p:pic>
            <p:nvPicPr>
              <p:cNvPr id="98" name="Google Shape;98;p1"/>
              <p:cNvPicPr preferRelativeResize="0"/>
              <p:nvPr/>
            </p:nvPicPr>
            <p:blipFill rotWithShape="1">
              <a:blip r:embed="rId5">
                <a:alphaModFix/>
              </a:blip>
              <a:srcRect/>
              <a:stretch/>
            </p:blipFill>
            <p:spPr>
              <a:xfrm>
                <a:off x="-5921" y="-5142"/>
                <a:ext cx="2331720" cy="1054492"/>
              </a:xfrm>
              <a:prstGeom prst="rect">
                <a:avLst/>
              </a:prstGeom>
              <a:noFill/>
              <a:ln>
                <a:noFill/>
              </a:ln>
            </p:spPr>
          </p:pic>
          <p:pic>
            <p:nvPicPr>
              <p:cNvPr id="99" name="Google Shape;99;p1" descr="2020 Silver Gold Png Clipart - Transparent Png Clipart 2020 Gold Png, Png  Download , Transparent Png Image - PNGitem"/>
              <p:cNvPicPr preferRelativeResize="0"/>
              <p:nvPr/>
            </p:nvPicPr>
            <p:blipFill rotWithShape="1">
              <a:blip r:embed="rId6">
                <a:alphaModFix/>
              </a:blip>
              <a:srcRect/>
              <a:stretch/>
            </p:blipFill>
            <p:spPr>
              <a:xfrm>
                <a:off x="11212084" y="-12945"/>
                <a:ext cx="985437" cy="812780"/>
              </a:xfrm>
              <a:prstGeom prst="rect">
                <a:avLst/>
              </a:prstGeom>
              <a:noFill/>
              <a:ln>
                <a:noFill/>
              </a:ln>
            </p:spPr>
          </p:pic>
          <p:pic>
            <p:nvPicPr>
              <p:cNvPr id="100" name="Google Shape;100;p1"/>
              <p:cNvPicPr preferRelativeResize="0"/>
              <p:nvPr/>
            </p:nvPicPr>
            <p:blipFill rotWithShape="1">
              <a:blip r:embed="rId7">
                <a:alphaModFix/>
              </a:blip>
              <a:srcRect l="30913" r="19589"/>
              <a:stretch/>
            </p:blipFill>
            <p:spPr>
              <a:xfrm>
                <a:off x="4997831" y="5707"/>
                <a:ext cx="2331720" cy="900311"/>
              </a:xfrm>
              <a:prstGeom prst="rect">
                <a:avLst/>
              </a:prstGeom>
              <a:noFill/>
              <a:ln>
                <a:noFill/>
              </a:ln>
            </p:spPr>
          </p:pic>
          <p:pic>
            <p:nvPicPr>
              <p:cNvPr id="101" name="Google Shape;101;p1"/>
              <p:cNvPicPr preferRelativeResize="0"/>
              <p:nvPr/>
            </p:nvPicPr>
            <p:blipFill rotWithShape="1">
              <a:blip r:embed="rId8">
                <a:alphaModFix/>
              </a:blip>
              <a:srcRect l="38110" t="-2" b="-3877"/>
              <a:stretch/>
            </p:blipFill>
            <p:spPr>
              <a:xfrm>
                <a:off x="7501447" y="-5142"/>
                <a:ext cx="1822758" cy="897380"/>
              </a:xfrm>
              <a:prstGeom prst="rect">
                <a:avLst/>
              </a:prstGeom>
              <a:noFill/>
              <a:ln>
                <a:noFill/>
              </a:ln>
            </p:spPr>
          </p:pic>
          <p:pic>
            <p:nvPicPr>
              <p:cNvPr id="102" name="Google Shape;102;p1"/>
              <p:cNvPicPr preferRelativeResize="0"/>
              <p:nvPr/>
            </p:nvPicPr>
            <p:blipFill rotWithShape="1">
              <a:blip r:embed="rId9">
                <a:alphaModFix/>
              </a:blip>
              <a:srcRect l="33266" t="9358" r="8706" b="37265"/>
              <a:stretch/>
            </p:blipFill>
            <p:spPr>
              <a:xfrm>
                <a:off x="2497696" y="5707"/>
                <a:ext cx="2328239" cy="914400"/>
              </a:xfrm>
              <a:prstGeom prst="rect">
                <a:avLst/>
              </a:prstGeom>
              <a:noFill/>
              <a:ln>
                <a:noFill/>
              </a:ln>
            </p:spPr>
          </p:pic>
          <p:pic>
            <p:nvPicPr>
              <p:cNvPr id="103" name="Google Shape;103;p1"/>
              <p:cNvPicPr preferRelativeResize="0"/>
              <p:nvPr/>
            </p:nvPicPr>
            <p:blipFill rotWithShape="1">
              <a:blip r:embed="rId10">
                <a:alphaModFix/>
              </a:blip>
              <a:srcRect l="41992" t="2" r="7850" b="3049"/>
              <a:stretch/>
            </p:blipFill>
            <p:spPr>
              <a:xfrm>
                <a:off x="9467696" y="12276"/>
                <a:ext cx="1635733" cy="787559"/>
              </a:xfrm>
              <a:prstGeom prst="rect">
                <a:avLst/>
              </a:prstGeom>
              <a:noFill/>
              <a:ln>
                <a:noFill/>
              </a:ln>
            </p:spPr>
          </p:pic>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a1ff07010f_0_43"/>
          <p:cNvSpPr txBox="1">
            <a:spLocks noGrp="1"/>
          </p:cNvSpPr>
          <p:nvPr>
            <p:ph type="title"/>
          </p:nvPr>
        </p:nvSpPr>
        <p:spPr>
          <a:xfrm>
            <a:off x="574675" y="1102313"/>
            <a:ext cx="11188800" cy="801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600" b="1"/>
              <a:t>SUBJ and Set Up Appearance</a:t>
            </a:r>
            <a:endParaRPr sz="3600" b="1"/>
          </a:p>
        </p:txBody>
      </p:sp>
      <p:sp>
        <p:nvSpPr>
          <p:cNvPr id="230" name="Google Shape;230;ga1ff07010f_0_43"/>
          <p:cNvSpPr txBox="1">
            <a:spLocks noGrp="1"/>
          </p:cNvSpPr>
          <p:nvPr>
            <p:ph type="body" idx="1"/>
          </p:nvPr>
        </p:nvSpPr>
        <p:spPr>
          <a:xfrm>
            <a:off x="535200" y="1657200"/>
            <a:ext cx="10708800" cy="4516200"/>
          </a:xfrm>
          <a:prstGeom prst="rect">
            <a:avLst/>
          </a:prstGeom>
          <a:noFill/>
          <a:ln>
            <a:noFill/>
          </a:ln>
        </p:spPr>
        <p:txBody>
          <a:bodyPr spcFirstLastPara="1" wrap="square" lIns="91425" tIns="45700" rIns="91425" bIns="45700" anchor="t" anchorCtr="0">
            <a:noAutofit/>
          </a:bodyPr>
          <a:lstStyle/>
          <a:p>
            <a:pPr marL="457200" lvl="0" indent="-368300" algn="l" rtl="0">
              <a:spcBef>
                <a:spcPts val="1000"/>
              </a:spcBef>
              <a:spcAft>
                <a:spcPts val="0"/>
              </a:spcAft>
              <a:buSzPts val="2200"/>
              <a:buChar char="●"/>
            </a:pPr>
            <a:r>
              <a:rPr lang="en-US" sz="2200"/>
              <a:t>SUBJ dictates what is seen by the user in the Self-Service Course Catalog. Decide aesthetically as an institution how SUBJ is labeled. </a:t>
            </a:r>
            <a:endParaRPr sz="2200"/>
          </a:p>
          <a:p>
            <a:pPr marL="0" lvl="0" indent="0" algn="l" rtl="0">
              <a:spcBef>
                <a:spcPts val="500"/>
              </a:spcBef>
              <a:spcAft>
                <a:spcPts val="0"/>
              </a:spcAft>
              <a:buNone/>
            </a:pPr>
            <a:r>
              <a:rPr lang="en-US" sz="1800"/>
              <a:t>	</a:t>
            </a:r>
            <a:endParaRPr sz="1800"/>
          </a:p>
          <a:p>
            <a:pPr marL="0" lvl="0" indent="0" algn="l" rtl="0">
              <a:spcBef>
                <a:spcPts val="500"/>
              </a:spcBef>
              <a:spcAft>
                <a:spcPts val="0"/>
              </a:spcAft>
              <a:buNone/>
            </a:pPr>
            <a:endParaRPr/>
          </a:p>
          <a:p>
            <a:pPr marL="0" lvl="0" indent="0" algn="l" rtl="0">
              <a:lnSpc>
                <a:spcPct val="150000"/>
              </a:lnSpc>
              <a:spcBef>
                <a:spcPts val="0"/>
              </a:spcBef>
              <a:spcAft>
                <a:spcPts val="0"/>
              </a:spcAft>
              <a:buNone/>
            </a:pPr>
            <a:r>
              <a:rPr lang="en-US"/>
              <a:t>															</a:t>
            </a:r>
            <a:endParaRPr/>
          </a:p>
          <a:p>
            <a:pPr marL="0" lvl="0" indent="0" algn="l" rtl="0">
              <a:lnSpc>
                <a:spcPct val="150000"/>
              </a:lnSpc>
              <a:spcBef>
                <a:spcPts val="0"/>
              </a:spcBef>
              <a:spcAft>
                <a:spcPts val="0"/>
              </a:spcAft>
              <a:buNone/>
            </a:pPr>
            <a:r>
              <a:rPr lang="en-US"/>
              <a:t>							</a:t>
            </a:r>
            <a:endParaRPr/>
          </a:p>
          <a:p>
            <a:pPr marL="457200" lvl="0" indent="-368300" algn="l" rtl="0">
              <a:spcBef>
                <a:spcPts val="1000"/>
              </a:spcBef>
              <a:spcAft>
                <a:spcPts val="0"/>
              </a:spcAft>
              <a:buSzPts val="2200"/>
              <a:buChar char="●"/>
            </a:pPr>
            <a:r>
              <a:rPr lang="en-US" sz="2200"/>
              <a:t>Are the subject areas removed that are not applicable to your institution?</a:t>
            </a:r>
            <a:endParaRPr/>
          </a:p>
        </p:txBody>
      </p:sp>
      <p:grpSp>
        <p:nvGrpSpPr>
          <p:cNvPr id="231" name="Google Shape;231;ga1ff07010f_0_43"/>
          <p:cNvGrpSpPr/>
          <p:nvPr/>
        </p:nvGrpSpPr>
        <p:grpSpPr>
          <a:xfrm>
            <a:off x="-3175" y="4763"/>
            <a:ext cx="12196443" cy="6845040"/>
            <a:chOff x="0" y="12276"/>
            <a:chExt cx="12197663" cy="6845725"/>
          </a:xfrm>
        </p:grpSpPr>
        <p:sp>
          <p:nvSpPr>
            <p:cNvPr id="232" name="Google Shape;232;ga1ff07010f_0_43"/>
            <p:cNvSpPr/>
            <p:nvPr/>
          </p:nvSpPr>
          <p:spPr>
            <a:xfrm>
              <a:off x="0" y="6207125"/>
              <a:ext cx="12192007" cy="650876"/>
            </a:xfrm>
            <a:custGeom>
              <a:avLst/>
              <a:gdLst/>
              <a:ahLst/>
              <a:cxnLst/>
              <a:rect l="l" t="t" r="r" b="b"/>
              <a:pathLst>
                <a:path w="12799" h="680" extrusionOk="0">
                  <a:moveTo>
                    <a:pt x="0" y="0"/>
                  </a:moveTo>
                  <a:lnTo>
                    <a:pt x="0" y="0"/>
                  </a:lnTo>
                  <a:lnTo>
                    <a:pt x="12799" y="0"/>
                  </a:lnTo>
                  <a:lnTo>
                    <a:pt x="12799" y="680"/>
                  </a:lnTo>
                  <a:lnTo>
                    <a:pt x="0" y="680"/>
                  </a:lnTo>
                  <a:lnTo>
                    <a:pt x="0" y="0"/>
                  </a:lnTo>
                  <a:close/>
                  <a:moveTo>
                    <a:pt x="12222" y="518"/>
                  </a:moveTo>
                  <a:lnTo>
                    <a:pt x="12222" y="518"/>
                  </a:lnTo>
                  <a:lnTo>
                    <a:pt x="12576" y="518"/>
                  </a:lnTo>
                  <a:lnTo>
                    <a:pt x="12576" y="164"/>
                  </a:lnTo>
                  <a:lnTo>
                    <a:pt x="12222" y="164"/>
                  </a:lnTo>
                  <a:lnTo>
                    <a:pt x="12222" y="518"/>
                  </a:lnTo>
                  <a:close/>
                  <a:moveTo>
                    <a:pt x="10951" y="518"/>
                  </a:moveTo>
                  <a:lnTo>
                    <a:pt x="10951" y="518"/>
                  </a:lnTo>
                  <a:lnTo>
                    <a:pt x="11305" y="518"/>
                  </a:lnTo>
                  <a:lnTo>
                    <a:pt x="11305" y="164"/>
                  </a:lnTo>
                  <a:lnTo>
                    <a:pt x="10951" y="164"/>
                  </a:lnTo>
                  <a:lnTo>
                    <a:pt x="10951" y="518"/>
                  </a:lnTo>
                  <a:close/>
                </a:path>
              </a:pathLst>
            </a:custGeom>
            <a:solidFill>
              <a:srgbClr val="2CAE2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ga1ff07010f_0_43"/>
            <p:cNvSpPr/>
            <p:nvPr/>
          </p:nvSpPr>
          <p:spPr>
            <a:xfrm>
              <a:off x="11034713" y="6364287"/>
              <a:ext cx="415925" cy="338138"/>
            </a:xfrm>
            <a:custGeom>
              <a:avLst/>
              <a:gdLst/>
              <a:ahLst/>
              <a:cxnLst/>
              <a:rect l="l" t="t" r="r" b="b"/>
              <a:pathLst>
                <a:path w="435" h="354" extrusionOk="0">
                  <a:moveTo>
                    <a:pt x="137" y="354"/>
                  </a:moveTo>
                  <a:lnTo>
                    <a:pt x="137" y="354"/>
                  </a:lnTo>
                  <a:cubicBezTo>
                    <a:pt x="301" y="354"/>
                    <a:pt x="391" y="218"/>
                    <a:pt x="391" y="100"/>
                  </a:cubicBezTo>
                  <a:cubicBezTo>
                    <a:pt x="391" y="96"/>
                    <a:pt x="391" y="92"/>
                    <a:pt x="390" y="88"/>
                  </a:cubicBezTo>
                  <a:cubicBezTo>
                    <a:pt x="408" y="76"/>
                    <a:pt x="423" y="60"/>
                    <a:pt x="435" y="42"/>
                  </a:cubicBezTo>
                  <a:cubicBezTo>
                    <a:pt x="419" y="49"/>
                    <a:pt x="402" y="54"/>
                    <a:pt x="384" y="56"/>
                  </a:cubicBezTo>
                  <a:cubicBezTo>
                    <a:pt x="402" y="45"/>
                    <a:pt x="416" y="28"/>
                    <a:pt x="423" y="7"/>
                  </a:cubicBezTo>
                  <a:cubicBezTo>
                    <a:pt x="406" y="17"/>
                    <a:pt x="387" y="24"/>
                    <a:pt x="366" y="28"/>
                  </a:cubicBezTo>
                  <a:cubicBezTo>
                    <a:pt x="350" y="11"/>
                    <a:pt x="327" y="0"/>
                    <a:pt x="301" y="0"/>
                  </a:cubicBezTo>
                  <a:cubicBezTo>
                    <a:pt x="252" y="0"/>
                    <a:pt x="212" y="40"/>
                    <a:pt x="212" y="89"/>
                  </a:cubicBezTo>
                  <a:cubicBezTo>
                    <a:pt x="212" y="96"/>
                    <a:pt x="213" y="103"/>
                    <a:pt x="214" y="110"/>
                  </a:cubicBezTo>
                  <a:cubicBezTo>
                    <a:pt x="140" y="106"/>
                    <a:pt x="74" y="71"/>
                    <a:pt x="30" y="17"/>
                  </a:cubicBezTo>
                  <a:cubicBezTo>
                    <a:pt x="22" y="30"/>
                    <a:pt x="18" y="45"/>
                    <a:pt x="18" y="61"/>
                  </a:cubicBezTo>
                  <a:cubicBezTo>
                    <a:pt x="18" y="92"/>
                    <a:pt x="34" y="120"/>
                    <a:pt x="58" y="136"/>
                  </a:cubicBezTo>
                  <a:cubicBezTo>
                    <a:pt x="43" y="135"/>
                    <a:pt x="29" y="131"/>
                    <a:pt x="17" y="125"/>
                  </a:cubicBezTo>
                  <a:lnTo>
                    <a:pt x="17" y="126"/>
                  </a:lnTo>
                  <a:cubicBezTo>
                    <a:pt x="17" y="169"/>
                    <a:pt x="48" y="205"/>
                    <a:pt x="89" y="213"/>
                  </a:cubicBezTo>
                  <a:cubicBezTo>
                    <a:pt x="81" y="215"/>
                    <a:pt x="74" y="216"/>
                    <a:pt x="65" y="216"/>
                  </a:cubicBezTo>
                  <a:cubicBezTo>
                    <a:pt x="60" y="216"/>
                    <a:pt x="54" y="216"/>
                    <a:pt x="49" y="215"/>
                  </a:cubicBezTo>
                  <a:cubicBezTo>
                    <a:pt x="60" y="250"/>
                    <a:pt x="93" y="276"/>
                    <a:pt x="132" y="277"/>
                  </a:cubicBezTo>
                  <a:cubicBezTo>
                    <a:pt x="101" y="301"/>
                    <a:pt x="63" y="315"/>
                    <a:pt x="21" y="315"/>
                  </a:cubicBezTo>
                  <a:cubicBezTo>
                    <a:pt x="14" y="315"/>
                    <a:pt x="7" y="314"/>
                    <a:pt x="0" y="314"/>
                  </a:cubicBezTo>
                  <a:cubicBezTo>
                    <a:pt x="39" y="339"/>
                    <a:pt x="86" y="354"/>
                    <a:pt x="137" y="354"/>
                  </a:cubicBezTo>
                  <a:close/>
                </a:path>
              </a:pathLst>
            </a:custGeom>
            <a:solidFill>
              <a:srgbClr val="FEFEF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34" name="Google Shape;234;ga1ff07010f_0_43"/>
            <p:cNvPicPr preferRelativeResize="0"/>
            <p:nvPr/>
          </p:nvPicPr>
          <p:blipFill rotWithShape="1">
            <a:blip r:embed="rId3">
              <a:alphaModFix/>
            </a:blip>
            <a:srcRect/>
            <a:stretch/>
          </p:blipFill>
          <p:spPr>
            <a:xfrm>
              <a:off x="10423525" y="6361112"/>
              <a:ext cx="344488" cy="342900"/>
            </a:xfrm>
            <a:prstGeom prst="rect">
              <a:avLst/>
            </a:prstGeom>
            <a:noFill/>
            <a:ln>
              <a:noFill/>
            </a:ln>
          </p:spPr>
        </p:pic>
        <p:pic>
          <p:nvPicPr>
            <p:cNvPr id="235" name="Google Shape;235;ga1ff07010f_0_43"/>
            <p:cNvPicPr preferRelativeResize="0"/>
            <p:nvPr/>
          </p:nvPicPr>
          <p:blipFill rotWithShape="1">
            <a:blip r:embed="rId4">
              <a:alphaModFix/>
            </a:blip>
            <a:srcRect/>
            <a:stretch/>
          </p:blipFill>
          <p:spPr>
            <a:xfrm>
              <a:off x="11639550" y="6362700"/>
              <a:ext cx="341313" cy="341313"/>
            </a:xfrm>
            <a:prstGeom prst="rect">
              <a:avLst/>
            </a:prstGeom>
            <a:noFill/>
            <a:ln>
              <a:noFill/>
            </a:ln>
          </p:spPr>
        </p:pic>
        <p:sp>
          <p:nvSpPr>
            <p:cNvPr id="236" name="Google Shape;236;ga1ff07010f_0_43"/>
            <p:cNvSpPr/>
            <p:nvPr/>
          </p:nvSpPr>
          <p:spPr>
            <a:xfrm>
              <a:off x="178179" y="6248487"/>
              <a:ext cx="30063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FFFFFF"/>
                  </a:solidFill>
                  <a:latin typeface="Calibri"/>
                  <a:ea typeface="Calibri"/>
                  <a:cs typeface="Calibri"/>
                  <a:sym typeface="Calibri"/>
                </a:rPr>
                <a:t>#N3CSDPA</a:t>
              </a:r>
              <a:endParaRPr/>
            </a:p>
          </p:txBody>
        </p:sp>
        <p:sp>
          <p:nvSpPr>
            <p:cNvPr id="237" name="Google Shape;237;ga1ff07010f_0_43"/>
            <p:cNvSpPr/>
            <p:nvPr/>
          </p:nvSpPr>
          <p:spPr>
            <a:xfrm>
              <a:off x="4763" y="12276"/>
              <a:ext cx="12192900" cy="904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38" name="Google Shape;238;ga1ff07010f_0_43"/>
            <p:cNvGrpSpPr/>
            <p:nvPr/>
          </p:nvGrpSpPr>
          <p:grpSpPr>
            <a:xfrm>
              <a:off x="78375" y="78372"/>
              <a:ext cx="12035035" cy="949798"/>
              <a:chOff x="-5921" y="-12945"/>
              <a:chExt cx="12203443" cy="1062295"/>
            </a:xfrm>
          </p:grpSpPr>
          <p:pic>
            <p:nvPicPr>
              <p:cNvPr id="239" name="Google Shape;239;ga1ff07010f_0_43"/>
              <p:cNvPicPr preferRelativeResize="0"/>
              <p:nvPr/>
            </p:nvPicPr>
            <p:blipFill rotWithShape="1">
              <a:blip r:embed="rId5">
                <a:alphaModFix/>
              </a:blip>
              <a:srcRect/>
              <a:stretch/>
            </p:blipFill>
            <p:spPr>
              <a:xfrm>
                <a:off x="-5921" y="-5142"/>
                <a:ext cx="2331720" cy="1054492"/>
              </a:xfrm>
              <a:prstGeom prst="rect">
                <a:avLst/>
              </a:prstGeom>
              <a:noFill/>
              <a:ln>
                <a:noFill/>
              </a:ln>
            </p:spPr>
          </p:pic>
          <p:pic>
            <p:nvPicPr>
              <p:cNvPr id="240" name="Google Shape;240;ga1ff07010f_0_43" descr="2020 Silver Gold Png Clipart - Transparent Png Clipart 2020 Gold Png, Png  Download , Transparent Png Image - PNGitem"/>
              <p:cNvPicPr preferRelativeResize="0"/>
              <p:nvPr/>
            </p:nvPicPr>
            <p:blipFill rotWithShape="1">
              <a:blip r:embed="rId6">
                <a:alphaModFix/>
              </a:blip>
              <a:srcRect/>
              <a:stretch/>
            </p:blipFill>
            <p:spPr>
              <a:xfrm>
                <a:off x="11212084" y="-12945"/>
                <a:ext cx="985437" cy="812780"/>
              </a:xfrm>
              <a:prstGeom prst="rect">
                <a:avLst/>
              </a:prstGeom>
              <a:noFill/>
              <a:ln>
                <a:noFill/>
              </a:ln>
            </p:spPr>
          </p:pic>
          <p:pic>
            <p:nvPicPr>
              <p:cNvPr id="241" name="Google Shape;241;ga1ff07010f_0_43"/>
              <p:cNvPicPr preferRelativeResize="0"/>
              <p:nvPr/>
            </p:nvPicPr>
            <p:blipFill rotWithShape="1">
              <a:blip r:embed="rId7">
                <a:alphaModFix/>
              </a:blip>
              <a:srcRect l="30911" r="19591"/>
              <a:stretch/>
            </p:blipFill>
            <p:spPr>
              <a:xfrm>
                <a:off x="4997831" y="5707"/>
                <a:ext cx="2331721" cy="900311"/>
              </a:xfrm>
              <a:prstGeom prst="rect">
                <a:avLst/>
              </a:prstGeom>
              <a:noFill/>
              <a:ln>
                <a:noFill/>
              </a:ln>
            </p:spPr>
          </p:pic>
          <p:pic>
            <p:nvPicPr>
              <p:cNvPr id="242" name="Google Shape;242;ga1ff07010f_0_43"/>
              <p:cNvPicPr preferRelativeResize="0"/>
              <p:nvPr/>
            </p:nvPicPr>
            <p:blipFill rotWithShape="1">
              <a:blip r:embed="rId8">
                <a:alphaModFix/>
              </a:blip>
              <a:srcRect l="38111" b="-3874"/>
              <a:stretch/>
            </p:blipFill>
            <p:spPr>
              <a:xfrm>
                <a:off x="7501447" y="-5142"/>
                <a:ext cx="1822757" cy="897380"/>
              </a:xfrm>
              <a:prstGeom prst="rect">
                <a:avLst/>
              </a:prstGeom>
              <a:noFill/>
              <a:ln>
                <a:noFill/>
              </a:ln>
            </p:spPr>
          </p:pic>
          <p:pic>
            <p:nvPicPr>
              <p:cNvPr id="243" name="Google Shape;243;ga1ff07010f_0_43"/>
              <p:cNvPicPr preferRelativeResize="0"/>
              <p:nvPr/>
            </p:nvPicPr>
            <p:blipFill rotWithShape="1">
              <a:blip r:embed="rId9">
                <a:alphaModFix/>
              </a:blip>
              <a:srcRect l="33267" t="9356" r="8704" b="37267"/>
              <a:stretch/>
            </p:blipFill>
            <p:spPr>
              <a:xfrm>
                <a:off x="2497696" y="5707"/>
                <a:ext cx="2328238" cy="914400"/>
              </a:xfrm>
              <a:prstGeom prst="rect">
                <a:avLst/>
              </a:prstGeom>
              <a:noFill/>
              <a:ln>
                <a:noFill/>
              </a:ln>
            </p:spPr>
          </p:pic>
          <p:pic>
            <p:nvPicPr>
              <p:cNvPr id="244" name="Google Shape;244;ga1ff07010f_0_43"/>
              <p:cNvPicPr preferRelativeResize="0"/>
              <p:nvPr/>
            </p:nvPicPr>
            <p:blipFill rotWithShape="1">
              <a:blip r:embed="rId10">
                <a:alphaModFix/>
              </a:blip>
              <a:srcRect l="41992" r="7849" b="3053"/>
              <a:stretch/>
            </p:blipFill>
            <p:spPr>
              <a:xfrm>
                <a:off x="9467696" y="12276"/>
                <a:ext cx="1635734" cy="787560"/>
              </a:xfrm>
              <a:prstGeom prst="rect">
                <a:avLst/>
              </a:prstGeom>
              <a:noFill/>
              <a:ln>
                <a:noFill/>
              </a:ln>
            </p:spPr>
          </p:pic>
        </p:grpSp>
      </p:grpSp>
      <p:pic>
        <p:nvPicPr>
          <p:cNvPr id="245" name="Google Shape;245;ga1ff07010f_0_43"/>
          <p:cNvPicPr preferRelativeResize="0"/>
          <p:nvPr/>
        </p:nvPicPr>
        <p:blipFill>
          <a:blip r:embed="rId11">
            <a:alphaModFix/>
          </a:blip>
          <a:stretch>
            <a:fillRect/>
          </a:stretch>
        </p:blipFill>
        <p:spPr>
          <a:xfrm>
            <a:off x="996650" y="2572250"/>
            <a:ext cx="2745025" cy="1900375"/>
          </a:xfrm>
          <a:prstGeom prst="rect">
            <a:avLst/>
          </a:prstGeom>
          <a:noFill/>
          <a:ln>
            <a:noFill/>
          </a:ln>
        </p:spPr>
      </p:pic>
      <p:pic>
        <p:nvPicPr>
          <p:cNvPr id="246" name="Google Shape;246;ga1ff07010f_0_43"/>
          <p:cNvPicPr preferRelativeResize="0"/>
          <p:nvPr/>
        </p:nvPicPr>
        <p:blipFill>
          <a:blip r:embed="rId12">
            <a:alphaModFix/>
          </a:blip>
          <a:stretch>
            <a:fillRect/>
          </a:stretch>
        </p:blipFill>
        <p:spPr>
          <a:xfrm>
            <a:off x="3897700" y="2572250"/>
            <a:ext cx="3494500" cy="1336125"/>
          </a:xfrm>
          <a:prstGeom prst="rect">
            <a:avLst/>
          </a:prstGeom>
          <a:noFill/>
          <a:ln>
            <a:noFill/>
          </a:ln>
        </p:spPr>
      </p:pic>
      <p:pic>
        <p:nvPicPr>
          <p:cNvPr id="247" name="Google Shape;247;ga1ff07010f_0_43"/>
          <p:cNvPicPr preferRelativeResize="0"/>
          <p:nvPr/>
        </p:nvPicPr>
        <p:blipFill>
          <a:blip r:embed="rId13">
            <a:alphaModFix/>
          </a:blip>
          <a:stretch>
            <a:fillRect/>
          </a:stretch>
        </p:blipFill>
        <p:spPr>
          <a:xfrm>
            <a:off x="972899" y="5063375"/>
            <a:ext cx="2792525" cy="1109975"/>
          </a:xfrm>
          <a:prstGeom prst="rect">
            <a:avLst/>
          </a:prstGeom>
          <a:noFill/>
          <a:ln>
            <a:noFill/>
          </a:ln>
        </p:spPr>
      </p:pic>
      <p:pic>
        <p:nvPicPr>
          <p:cNvPr id="248" name="Google Shape;248;ga1ff07010f_0_43"/>
          <p:cNvPicPr preferRelativeResize="0"/>
          <p:nvPr/>
        </p:nvPicPr>
        <p:blipFill>
          <a:blip r:embed="rId14">
            <a:alphaModFix/>
          </a:blip>
          <a:stretch>
            <a:fillRect/>
          </a:stretch>
        </p:blipFill>
        <p:spPr>
          <a:xfrm>
            <a:off x="3897688" y="5063363"/>
            <a:ext cx="2828925" cy="885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a1ff07010f_0_70"/>
          <p:cNvSpPr txBox="1">
            <a:spLocks noGrp="1"/>
          </p:cNvSpPr>
          <p:nvPr>
            <p:ph type="title"/>
          </p:nvPr>
        </p:nvSpPr>
        <p:spPr>
          <a:xfrm>
            <a:off x="574675" y="1102313"/>
            <a:ext cx="11188800" cy="801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600" b="1">
                <a:latin typeface="Arial"/>
                <a:ea typeface="Arial"/>
                <a:cs typeface="Arial"/>
                <a:sym typeface="Arial"/>
              </a:rPr>
              <a:t>Appearance Settings - SUBJ</a:t>
            </a:r>
            <a:endParaRPr sz="3600" b="1"/>
          </a:p>
        </p:txBody>
      </p:sp>
      <p:sp>
        <p:nvSpPr>
          <p:cNvPr id="254" name="Google Shape;254;ga1ff07010f_0_70"/>
          <p:cNvSpPr txBox="1">
            <a:spLocks noGrp="1"/>
          </p:cNvSpPr>
          <p:nvPr>
            <p:ph type="body" idx="1"/>
          </p:nvPr>
        </p:nvSpPr>
        <p:spPr>
          <a:xfrm>
            <a:off x="535200" y="1657200"/>
            <a:ext cx="10708800" cy="4516200"/>
          </a:xfrm>
          <a:prstGeom prst="rect">
            <a:avLst/>
          </a:prstGeom>
          <a:noFill/>
          <a:ln>
            <a:noFill/>
          </a:ln>
        </p:spPr>
        <p:txBody>
          <a:bodyPr spcFirstLastPara="1" wrap="square" lIns="91425" tIns="45700" rIns="91425" bIns="45700" anchor="t" anchorCtr="0">
            <a:noAutofit/>
          </a:bodyPr>
          <a:lstStyle/>
          <a:p>
            <a:pPr marL="457200" lvl="0" indent="-368300" algn="l" rtl="0">
              <a:spcBef>
                <a:spcPts val="1000"/>
              </a:spcBef>
              <a:spcAft>
                <a:spcPts val="0"/>
              </a:spcAft>
              <a:buSzPts val="2200"/>
              <a:buChar char="•"/>
            </a:pPr>
            <a:r>
              <a:rPr lang="en-US" sz="2200"/>
              <a:t>SUBJ houses all subjects within the system. Some are not taught at all institutions and they must be “removed” from the SUBJ screen so they do not appear in your Course Catalog within Self-Service. </a:t>
            </a:r>
            <a:endParaRPr sz="2200"/>
          </a:p>
          <a:p>
            <a:pPr marL="457200" lvl="0" indent="0" algn="l" rtl="0">
              <a:spcBef>
                <a:spcPts val="1000"/>
              </a:spcBef>
              <a:spcAft>
                <a:spcPts val="0"/>
              </a:spcAft>
              <a:buNone/>
            </a:pPr>
            <a:endParaRPr sz="2200"/>
          </a:p>
          <a:p>
            <a:pPr marL="0" lvl="0" indent="0" algn="l" rtl="0">
              <a:spcBef>
                <a:spcPts val="500"/>
              </a:spcBef>
              <a:spcAft>
                <a:spcPts val="0"/>
              </a:spcAft>
              <a:buNone/>
            </a:pPr>
            <a:r>
              <a:rPr lang="en-US" sz="1800"/>
              <a:t>	</a:t>
            </a:r>
            <a:endParaRPr sz="1800"/>
          </a:p>
          <a:p>
            <a:pPr marL="0" lvl="0" indent="0" algn="l" rtl="0">
              <a:spcBef>
                <a:spcPts val="500"/>
              </a:spcBef>
              <a:spcAft>
                <a:spcPts val="0"/>
              </a:spcAft>
              <a:buNone/>
            </a:pPr>
            <a:endParaRPr/>
          </a:p>
          <a:p>
            <a:pPr marL="0" lvl="0" indent="0" algn="l" rtl="0">
              <a:lnSpc>
                <a:spcPct val="150000"/>
              </a:lnSpc>
              <a:spcBef>
                <a:spcPts val="0"/>
              </a:spcBef>
              <a:spcAft>
                <a:spcPts val="0"/>
              </a:spcAft>
              <a:buNone/>
            </a:pPr>
            <a:r>
              <a:rPr lang="en-US"/>
              <a:t>															</a:t>
            </a:r>
            <a:endParaRPr/>
          </a:p>
          <a:p>
            <a:pPr marL="0" lvl="0" indent="0" algn="l" rtl="0">
              <a:lnSpc>
                <a:spcPct val="150000"/>
              </a:lnSpc>
              <a:spcBef>
                <a:spcPts val="0"/>
              </a:spcBef>
              <a:spcAft>
                <a:spcPts val="0"/>
              </a:spcAft>
              <a:buNone/>
            </a:pPr>
            <a:r>
              <a:rPr lang="en-US"/>
              <a:t>							</a:t>
            </a:r>
            <a:endParaRPr/>
          </a:p>
          <a:p>
            <a:pPr marL="457200" lvl="0" indent="0" algn="l" rtl="0">
              <a:spcBef>
                <a:spcPts val="1000"/>
              </a:spcBef>
              <a:spcAft>
                <a:spcPts val="0"/>
              </a:spcAft>
              <a:buNone/>
            </a:pPr>
            <a:endParaRPr/>
          </a:p>
        </p:txBody>
      </p:sp>
      <p:grpSp>
        <p:nvGrpSpPr>
          <p:cNvPr id="255" name="Google Shape;255;ga1ff07010f_0_70"/>
          <p:cNvGrpSpPr/>
          <p:nvPr/>
        </p:nvGrpSpPr>
        <p:grpSpPr>
          <a:xfrm>
            <a:off x="-3175" y="4763"/>
            <a:ext cx="12196443" cy="6845040"/>
            <a:chOff x="0" y="12276"/>
            <a:chExt cx="12197663" cy="6845725"/>
          </a:xfrm>
        </p:grpSpPr>
        <p:sp>
          <p:nvSpPr>
            <p:cNvPr id="256" name="Google Shape;256;ga1ff07010f_0_70"/>
            <p:cNvSpPr/>
            <p:nvPr/>
          </p:nvSpPr>
          <p:spPr>
            <a:xfrm>
              <a:off x="0" y="6207125"/>
              <a:ext cx="12192007" cy="650876"/>
            </a:xfrm>
            <a:custGeom>
              <a:avLst/>
              <a:gdLst/>
              <a:ahLst/>
              <a:cxnLst/>
              <a:rect l="l" t="t" r="r" b="b"/>
              <a:pathLst>
                <a:path w="12799" h="680" extrusionOk="0">
                  <a:moveTo>
                    <a:pt x="0" y="0"/>
                  </a:moveTo>
                  <a:lnTo>
                    <a:pt x="0" y="0"/>
                  </a:lnTo>
                  <a:lnTo>
                    <a:pt x="12799" y="0"/>
                  </a:lnTo>
                  <a:lnTo>
                    <a:pt x="12799" y="680"/>
                  </a:lnTo>
                  <a:lnTo>
                    <a:pt x="0" y="680"/>
                  </a:lnTo>
                  <a:lnTo>
                    <a:pt x="0" y="0"/>
                  </a:lnTo>
                  <a:close/>
                  <a:moveTo>
                    <a:pt x="12222" y="518"/>
                  </a:moveTo>
                  <a:lnTo>
                    <a:pt x="12222" y="518"/>
                  </a:lnTo>
                  <a:lnTo>
                    <a:pt x="12576" y="518"/>
                  </a:lnTo>
                  <a:lnTo>
                    <a:pt x="12576" y="164"/>
                  </a:lnTo>
                  <a:lnTo>
                    <a:pt x="12222" y="164"/>
                  </a:lnTo>
                  <a:lnTo>
                    <a:pt x="12222" y="518"/>
                  </a:lnTo>
                  <a:close/>
                  <a:moveTo>
                    <a:pt x="10951" y="518"/>
                  </a:moveTo>
                  <a:lnTo>
                    <a:pt x="10951" y="518"/>
                  </a:lnTo>
                  <a:lnTo>
                    <a:pt x="11305" y="518"/>
                  </a:lnTo>
                  <a:lnTo>
                    <a:pt x="11305" y="164"/>
                  </a:lnTo>
                  <a:lnTo>
                    <a:pt x="10951" y="164"/>
                  </a:lnTo>
                  <a:lnTo>
                    <a:pt x="10951" y="518"/>
                  </a:lnTo>
                  <a:close/>
                </a:path>
              </a:pathLst>
            </a:custGeom>
            <a:solidFill>
              <a:srgbClr val="2CAE2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ga1ff07010f_0_70"/>
            <p:cNvSpPr/>
            <p:nvPr/>
          </p:nvSpPr>
          <p:spPr>
            <a:xfrm>
              <a:off x="11034713" y="6364287"/>
              <a:ext cx="415925" cy="338138"/>
            </a:xfrm>
            <a:custGeom>
              <a:avLst/>
              <a:gdLst/>
              <a:ahLst/>
              <a:cxnLst/>
              <a:rect l="l" t="t" r="r" b="b"/>
              <a:pathLst>
                <a:path w="435" h="354" extrusionOk="0">
                  <a:moveTo>
                    <a:pt x="137" y="354"/>
                  </a:moveTo>
                  <a:lnTo>
                    <a:pt x="137" y="354"/>
                  </a:lnTo>
                  <a:cubicBezTo>
                    <a:pt x="301" y="354"/>
                    <a:pt x="391" y="218"/>
                    <a:pt x="391" y="100"/>
                  </a:cubicBezTo>
                  <a:cubicBezTo>
                    <a:pt x="391" y="96"/>
                    <a:pt x="391" y="92"/>
                    <a:pt x="390" y="88"/>
                  </a:cubicBezTo>
                  <a:cubicBezTo>
                    <a:pt x="408" y="76"/>
                    <a:pt x="423" y="60"/>
                    <a:pt x="435" y="42"/>
                  </a:cubicBezTo>
                  <a:cubicBezTo>
                    <a:pt x="419" y="49"/>
                    <a:pt x="402" y="54"/>
                    <a:pt x="384" y="56"/>
                  </a:cubicBezTo>
                  <a:cubicBezTo>
                    <a:pt x="402" y="45"/>
                    <a:pt x="416" y="28"/>
                    <a:pt x="423" y="7"/>
                  </a:cubicBezTo>
                  <a:cubicBezTo>
                    <a:pt x="406" y="17"/>
                    <a:pt x="387" y="24"/>
                    <a:pt x="366" y="28"/>
                  </a:cubicBezTo>
                  <a:cubicBezTo>
                    <a:pt x="350" y="11"/>
                    <a:pt x="327" y="0"/>
                    <a:pt x="301" y="0"/>
                  </a:cubicBezTo>
                  <a:cubicBezTo>
                    <a:pt x="252" y="0"/>
                    <a:pt x="212" y="40"/>
                    <a:pt x="212" y="89"/>
                  </a:cubicBezTo>
                  <a:cubicBezTo>
                    <a:pt x="212" y="96"/>
                    <a:pt x="213" y="103"/>
                    <a:pt x="214" y="110"/>
                  </a:cubicBezTo>
                  <a:cubicBezTo>
                    <a:pt x="140" y="106"/>
                    <a:pt x="74" y="71"/>
                    <a:pt x="30" y="17"/>
                  </a:cubicBezTo>
                  <a:cubicBezTo>
                    <a:pt x="22" y="30"/>
                    <a:pt x="18" y="45"/>
                    <a:pt x="18" y="61"/>
                  </a:cubicBezTo>
                  <a:cubicBezTo>
                    <a:pt x="18" y="92"/>
                    <a:pt x="34" y="120"/>
                    <a:pt x="58" y="136"/>
                  </a:cubicBezTo>
                  <a:cubicBezTo>
                    <a:pt x="43" y="135"/>
                    <a:pt x="29" y="131"/>
                    <a:pt x="17" y="125"/>
                  </a:cubicBezTo>
                  <a:lnTo>
                    <a:pt x="17" y="126"/>
                  </a:lnTo>
                  <a:cubicBezTo>
                    <a:pt x="17" y="169"/>
                    <a:pt x="48" y="205"/>
                    <a:pt x="89" y="213"/>
                  </a:cubicBezTo>
                  <a:cubicBezTo>
                    <a:pt x="81" y="215"/>
                    <a:pt x="74" y="216"/>
                    <a:pt x="65" y="216"/>
                  </a:cubicBezTo>
                  <a:cubicBezTo>
                    <a:pt x="60" y="216"/>
                    <a:pt x="54" y="216"/>
                    <a:pt x="49" y="215"/>
                  </a:cubicBezTo>
                  <a:cubicBezTo>
                    <a:pt x="60" y="250"/>
                    <a:pt x="93" y="276"/>
                    <a:pt x="132" y="277"/>
                  </a:cubicBezTo>
                  <a:cubicBezTo>
                    <a:pt x="101" y="301"/>
                    <a:pt x="63" y="315"/>
                    <a:pt x="21" y="315"/>
                  </a:cubicBezTo>
                  <a:cubicBezTo>
                    <a:pt x="14" y="315"/>
                    <a:pt x="7" y="314"/>
                    <a:pt x="0" y="314"/>
                  </a:cubicBezTo>
                  <a:cubicBezTo>
                    <a:pt x="39" y="339"/>
                    <a:pt x="86" y="354"/>
                    <a:pt x="137" y="354"/>
                  </a:cubicBezTo>
                  <a:close/>
                </a:path>
              </a:pathLst>
            </a:custGeom>
            <a:solidFill>
              <a:srgbClr val="FEFEF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58" name="Google Shape;258;ga1ff07010f_0_70"/>
            <p:cNvPicPr preferRelativeResize="0"/>
            <p:nvPr/>
          </p:nvPicPr>
          <p:blipFill rotWithShape="1">
            <a:blip r:embed="rId3">
              <a:alphaModFix/>
            </a:blip>
            <a:srcRect/>
            <a:stretch/>
          </p:blipFill>
          <p:spPr>
            <a:xfrm>
              <a:off x="10423525" y="6361112"/>
              <a:ext cx="344488" cy="342900"/>
            </a:xfrm>
            <a:prstGeom prst="rect">
              <a:avLst/>
            </a:prstGeom>
            <a:noFill/>
            <a:ln>
              <a:noFill/>
            </a:ln>
          </p:spPr>
        </p:pic>
        <p:pic>
          <p:nvPicPr>
            <p:cNvPr id="259" name="Google Shape;259;ga1ff07010f_0_70"/>
            <p:cNvPicPr preferRelativeResize="0"/>
            <p:nvPr/>
          </p:nvPicPr>
          <p:blipFill rotWithShape="1">
            <a:blip r:embed="rId4">
              <a:alphaModFix/>
            </a:blip>
            <a:srcRect/>
            <a:stretch/>
          </p:blipFill>
          <p:spPr>
            <a:xfrm>
              <a:off x="11639550" y="6362700"/>
              <a:ext cx="341313" cy="341313"/>
            </a:xfrm>
            <a:prstGeom prst="rect">
              <a:avLst/>
            </a:prstGeom>
            <a:noFill/>
            <a:ln>
              <a:noFill/>
            </a:ln>
          </p:spPr>
        </p:pic>
        <p:sp>
          <p:nvSpPr>
            <p:cNvPr id="260" name="Google Shape;260;ga1ff07010f_0_70"/>
            <p:cNvSpPr/>
            <p:nvPr/>
          </p:nvSpPr>
          <p:spPr>
            <a:xfrm>
              <a:off x="178179" y="6248487"/>
              <a:ext cx="30063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FFFFFF"/>
                  </a:solidFill>
                  <a:latin typeface="Calibri"/>
                  <a:ea typeface="Calibri"/>
                  <a:cs typeface="Calibri"/>
                  <a:sym typeface="Calibri"/>
                </a:rPr>
                <a:t>#N3CSDPA</a:t>
              </a:r>
              <a:endParaRPr/>
            </a:p>
          </p:txBody>
        </p:sp>
        <p:sp>
          <p:nvSpPr>
            <p:cNvPr id="261" name="Google Shape;261;ga1ff07010f_0_70"/>
            <p:cNvSpPr/>
            <p:nvPr/>
          </p:nvSpPr>
          <p:spPr>
            <a:xfrm>
              <a:off x="4763" y="12276"/>
              <a:ext cx="12192900" cy="904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62" name="Google Shape;262;ga1ff07010f_0_70"/>
            <p:cNvGrpSpPr/>
            <p:nvPr/>
          </p:nvGrpSpPr>
          <p:grpSpPr>
            <a:xfrm>
              <a:off x="78375" y="78372"/>
              <a:ext cx="12035035" cy="949798"/>
              <a:chOff x="-5921" y="-12945"/>
              <a:chExt cx="12203443" cy="1062295"/>
            </a:xfrm>
          </p:grpSpPr>
          <p:pic>
            <p:nvPicPr>
              <p:cNvPr id="263" name="Google Shape;263;ga1ff07010f_0_70"/>
              <p:cNvPicPr preferRelativeResize="0"/>
              <p:nvPr/>
            </p:nvPicPr>
            <p:blipFill rotWithShape="1">
              <a:blip r:embed="rId5">
                <a:alphaModFix/>
              </a:blip>
              <a:srcRect/>
              <a:stretch/>
            </p:blipFill>
            <p:spPr>
              <a:xfrm>
                <a:off x="-5921" y="-5142"/>
                <a:ext cx="2331720" cy="1054492"/>
              </a:xfrm>
              <a:prstGeom prst="rect">
                <a:avLst/>
              </a:prstGeom>
              <a:noFill/>
              <a:ln>
                <a:noFill/>
              </a:ln>
            </p:spPr>
          </p:pic>
          <p:pic>
            <p:nvPicPr>
              <p:cNvPr id="264" name="Google Shape;264;ga1ff07010f_0_70" descr="2020 Silver Gold Png Clipart - Transparent Png Clipart 2020 Gold Png, Png  Download , Transparent Png Image - PNGitem"/>
              <p:cNvPicPr preferRelativeResize="0"/>
              <p:nvPr/>
            </p:nvPicPr>
            <p:blipFill rotWithShape="1">
              <a:blip r:embed="rId6">
                <a:alphaModFix/>
              </a:blip>
              <a:srcRect/>
              <a:stretch/>
            </p:blipFill>
            <p:spPr>
              <a:xfrm>
                <a:off x="11212084" y="-12945"/>
                <a:ext cx="985437" cy="812780"/>
              </a:xfrm>
              <a:prstGeom prst="rect">
                <a:avLst/>
              </a:prstGeom>
              <a:noFill/>
              <a:ln>
                <a:noFill/>
              </a:ln>
            </p:spPr>
          </p:pic>
          <p:pic>
            <p:nvPicPr>
              <p:cNvPr id="265" name="Google Shape;265;ga1ff07010f_0_70"/>
              <p:cNvPicPr preferRelativeResize="0"/>
              <p:nvPr/>
            </p:nvPicPr>
            <p:blipFill rotWithShape="1">
              <a:blip r:embed="rId7">
                <a:alphaModFix/>
              </a:blip>
              <a:srcRect l="30911" r="19591"/>
              <a:stretch/>
            </p:blipFill>
            <p:spPr>
              <a:xfrm>
                <a:off x="4997831" y="5707"/>
                <a:ext cx="2331721" cy="900311"/>
              </a:xfrm>
              <a:prstGeom prst="rect">
                <a:avLst/>
              </a:prstGeom>
              <a:noFill/>
              <a:ln>
                <a:noFill/>
              </a:ln>
            </p:spPr>
          </p:pic>
          <p:pic>
            <p:nvPicPr>
              <p:cNvPr id="266" name="Google Shape;266;ga1ff07010f_0_70"/>
              <p:cNvPicPr preferRelativeResize="0"/>
              <p:nvPr/>
            </p:nvPicPr>
            <p:blipFill rotWithShape="1">
              <a:blip r:embed="rId8">
                <a:alphaModFix/>
              </a:blip>
              <a:srcRect l="38111" b="-3874"/>
              <a:stretch/>
            </p:blipFill>
            <p:spPr>
              <a:xfrm>
                <a:off x="7501447" y="-5142"/>
                <a:ext cx="1822757" cy="897380"/>
              </a:xfrm>
              <a:prstGeom prst="rect">
                <a:avLst/>
              </a:prstGeom>
              <a:noFill/>
              <a:ln>
                <a:noFill/>
              </a:ln>
            </p:spPr>
          </p:pic>
          <p:pic>
            <p:nvPicPr>
              <p:cNvPr id="267" name="Google Shape;267;ga1ff07010f_0_70"/>
              <p:cNvPicPr preferRelativeResize="0"/>
              <p:nvPr/>
            </p:nvPicPr>
            <p:blipFill rotWithShape="1">
              <a:blip r:embed="rId9">
                <a:alphaModFix/>
              </a:blip>
              <a:srcRect l="33267" t="9356" r="8704" b="37267"/>
              <a:stretch/>
            </p:blipFill>
            <p:spPr>
              <a:xfrm>
                <a:off x="2497696" y="5707"/>
                <a:ext cx="2328238" cy="914400"/>
              </a:xfrm>
              <a:prstGeom prst="rect">
                <a:avLst/>
              </a:prstGeom>
              <a:noFill/>
              <a:ln>
                <a:noFill/>
              </a:ln>
            </p:spPr>
          </p:pic>
          <p:pic>
            <p:nvPicPr>
              <p:cNvPr id="268" name="Google Shape;268;ga1ff07010f_0_70"/>
              <p:cNvPicPr preferRelativeResize="0"/>
              <p:nvPr/>
            </p:nvPicPr>
            <p:blipFill rotWithShape="1">
              <a:blip r:embed="rId10">
                <a:alphaModFix/>
              </a:blip>
              <a:srcRect l="41992" r="7849" b="3053"/>
              <a:stretch/>
            </p:blipFill>
            <p:spPr>
              <a:xfrm>
                <a:off x="9467696" y="12276"/>
                <a:ext cx="1635734" cy="787560"/>
              </a:xfrm>
              <a:prstGeom prst="rect">
                <a:avLst/>
              </a:prstGeom>
              <a:noFill/>
              <a:ln>
                <a:noFill/>
              </a:ln>
            </p:spPr>
          </p:pic>
        </p:grpSp>
      </p:grpSp>
      <p:pic>
        <p:nvPicPr>
          <p:cNvPr id="269" name="Google Shape;269;ga1ff07010f_0_70"/>
          <p:cNvPicPr preferRelativeResize="0"/>
          <p:nvPr/>
        </p:nvPicPr>
        <p:blipFill>
          <a:blip r:embed="rId11">
            <a:alphaModFix/>
          </a:blip>
          <a:stretch>
            <a:fillRect/>
          </a:stretch>
        </p:blipFill>
        <p:spPr>
          <a:xfrm>
            <a:off x="791750" y="2923113"/>
            <a:ext cx="4252225" cy="1984375"/>
          </a:xfrm>
          <a:prstGeom prst="rect">
            <a:avLst/>
          </a:prstGeom>
          <a:noFill/>
          <a:ln>
            <a:noFill/>
          </a:ln>
        </p:spPr>
      </p:pic>
      <p:sp>
        <p:nvSpPr>
          <p:cNvPr id="270" name="Google Shape;270;ga1ff07010f_0_70"/>
          <p:cNvSpPr/>
          <p:nvPr/>
        </p:nvSpPr>
        <p:spPr>
          <a:xfrm>
            <a:off x="1065700" y="3749700"/>
            <a:ext cx="591900" cy="5328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1" name="Google Shape;271;ga1ff07010f_0_70"/>
          <p:cNvPicPr preferRelativeResize="0"/>
          <p:nvPr/>
        </p:nvPicPr>
        <p:blipFill>
          <a:blip r:embed="rId12">
            <a:alphaModFix/>
          </a:blip>
          <a:stretch>
            <a:fillRect/>
          </a:stretch>
        </p:blipFill>
        <p:spPr>
          <a:xfrm>
            <a:off x="5156900" y="2753075"/>
            <a:ext cx="3810000" cy="3264600"/>
          </a:xfrm>
          <a:prstGeom prst="rect">
            <a:avLst/>
          </a:prstGeom>
          <a:noFill/>
          <a:ln>
            <a:noFill/>
          </a:ln>
        </p:spPr>
      </p:pic>
      <p:sp>
        <p:nvSpPr>
          <p:cNvPr id="272" name="Google Shape;272;ga1ff07010f_0_70"/>
          <p:cNvSpPr/>
          <p:nvPr/>
        </p:nvSpPr>
        <p:spPr>
          <a:xfrm>
            <a:off x="5593650" y="4000800"/>
            <a:ext cx="591900" cy="2817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3" name="Google Shape;273;ga1ff07010f_0_70"/>
          <p:cNvPicPr preferRelativeResize="0"/>
          <p:nvPr/>
        </p:nvPicPr>
        <p:blipFill>
          <a:blip r:embed="rId13">
            <a:alphaModFix/>
          </a:blip>
          <a:stretch>
            <a:fillRect/>
          </a:stretch>
        </p:blipFill>
        <p:spPr>
          <a:xfrm>
            <a:off x="6650475" y="4255550"/>
            <a:ext cx="3657600" cy="1762125"/>
          </a:xfrm>
          <a:prstGeom prst="rect">
            <a:avLst/>
          </a:prstGeom>
          <a:noFill/>
          <a:ln>
            <a:noFill/>
          </a:ln>
        </p:spPr>
      </p:pic>
      <p:sp>
        <p:nvSpPr>
          <p:cNvPr id="274" name="Google Shape;274;ga1ff07010f_0_70"/>
          <p:cNvSpPr/>
          <p:nvPr/>
        </p:nvSpPr>
        <p:spPr>
          <a:xfrm>
            <a:off x="8005725" y="5064825"/>
            <a:ext cx="591900" cy="2817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a1ff07010f_0_105"/>
          <p:cNvSpPr txBox="1">
            <a:spLocks noGrp="1"/>
          </p:cNvSpPr>
          <p:nvPr>
            <p:ph type="title"/>
          </p:nvPr>
        </p:nvSpPr>
        <p:spPr>
          <a:xfrm>
            <a:off x="663500" y="957151"/>
            <a:ext cx="11188800" cy="867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600" b="1">
                <a:latin typeface="Arial"/>
                <a:ea typeface="Arial"/>
                <a:cs typeface="Arial"/>
                <a:sym typeface="Arial"/>
              </a:rPr>
              <a:t>CUTK/CSBL</a:t>
            </a:r>
            <a:endParaRPr sz="3600" b="1"/>
          </a:p>
        </p:txBody>
      </p:sp>
      <p:sp>
        <p:nvSpPr>
          <p:cNvPr id="280" name="Google Shape;280;ga1ff07010f_0_105"/>
          <p:cNvSpPr txBox="1">
            <a:spLocks noGrp="1"/>
          </p:cNvSpPr>
          <p:nvPr>
            <p:ph type="body" idx="1"/>
          </p:nvPr>
        </p:nvSpPr>
        <p:spPr>
          <a:xfrm>
            <a:off x="535200" y="1657200"/>
            <a:ext cx="10708800" cy="4516200"/>
          </a:xfrm>
          <a:prstGeom prst="rect">
            <a:avLst/>
          </a:prstGeom>
          <a:noFill/>
          <a:ln>
            <a:noFill/>
          </a:ln>
        </p:spPr>
        <p:txBody>
          <a:bodyPr spcFirstLastPara="1" wrap="square" lIns="91425" tIns="45700" rIns="91425" bIns="45700" anchor="t" anchorCtr="0">
            <a:noAutofit/>
          </a:bodyPr>
          <a:lstStyle/>
          <a:p>
            <a:pPr marL="457200" lvl="0" indent="-368300" algn="l" rtl="0">
              <a:spcBef>
                <a:spcPts val="1000"/>
              </a:spcBef>
              <a:spcAft>
                <a:spcPts val="0"/>
              </a:spcAft>
              <a:buSzPts val="2200"/>
              <a:buChar char="●"/>
            </a:pPr>
            <a:r>
              <a:rPr lang="en-US" sz="2200"/>
              <a:t>Curriculum Tracks and Course Blocks need built based on each program of study offered in the catalog and each semester of the block schedule. </a:t>
            </a:r>
            <a:endParaRPr sz="2200"/>
          </a:p>
          <a:p>
            <a:pPr marL="457200" lvl="0" indent="-368300" algn="l" rtl="0">
              <a:spcBef>
                <a:spcPts val="0"/>
              </a:spcBef>
              <a:spcAft>
                <a:spcPts val="0"/>
              </a:spcAft>
              <a:buSzPts val="2200"/>
              <a:buChar char="●"/>
            </a:pPr>
            <a:r>
              <a:rPr lang="en-US" sz="2200"/>
              <a:t>If the student’s program of study has “free electives/pick list” classes, pseudo courses need built also. </a:t>
            </a:r>
            <a:endParaRPr sz="2200"/>
          </a:p>
          <a:p>
            <a:pPr marL="457200" lvl="0" indent="0" algn="l" rtl="0">
              <a:spcBef>
                <a:spcPts val="1000"/>
              </a:spcBef>
              <a:spcAft>
                <a:spcPts val="0"/>
              </a:spcAft>
              <a:buNone/>
            </a:pPr>
            <a:endParaRPr sz="2400"/>
          </a:p>
          <a:p>
            <a:pPr marL="0" lvl="0" indent="0" algn="l" rtl="0">
              <a:spcBef>
                <a:spcPts val="1000"/>
              </a:spcBef>
              <a:spcAft>
                <a:spcPts val="0"/>
              </a:spcAft>
              <a:buNone/>
            </a:pPr>
            <a:endParaRPr sz="2200"/>
          </a:p>
          <a:p>
            <a:pPr marL="0" lvl="0" indent="0" algn="l" rtl="0">
              <a:spcBef>
                <a:spcPts val="500"/>
              </a:spcBef>
              <a:spcAft>
                <a:spcPts val="0"/>
              </a:spcAft>
              <a:buNone/>
            </a:pPr>
            <a:r>
              <a:rPr lang="en-US" sz="1800"/>
              <a:t>	</a:t>
            </a:r>
            <a:endParaRPr sz="1800"/>
          </a:p>
          <a:p>
            <a:pPr marL="0" lvl="0" indent="0" algn="l" rtl="0">
              <a:spcBef>
                <a:spcPts val="500"/>
              </a:spcBef>
              <a:spcAft>
                <a:spcPts val="0"/>
              </a:spcAft>
              <a:buNone/>
            </a:pPr>
            <a:endParaRPr/>
          </a:p>
          <a:p>
            <a:pPr marL="0" lvl="0" indent="0" algn="l" rtl="0">
              <a:lnSpc>
                <a:spcPct val="150000"/>
              </a:lnSpc>
              <a:spcBef>
                <a:spcPts val="0"/>
              </a:spcBef>
              <a:spcAft>
                <a:spcPts val="0"/>
              </a:spcAft>
              <a:buNone/>
            </a:pPr>
            <a:r>
              <a:rPr lang="en-US"/>
              <a:t>															</a:t>
            </a:r>
            <a:endParaRPr/>
          </a:p>
          <a:p>
            <a:pPr marL="0" lvl="0" indent="0" algn="l" rtl="0">
              <a:lnSpc>
                <a:spcPct val="150000"/>
              </a:lnSpc>
              <a:spcBef>
                <a:spcPts val="0"/>
              </a:spcBef>
              <a:spcAft>
                <a:spcPts val="0"/>
              </a:spcAft>
              <a:buNone/>
            </a:pPr>
            <a:r>
              <a:rPr lang="en-US"/>
              <a:t>							</a:t>
            </a:r>
            <a:endParaRPr/>
          </a:p>
          <a:p>
            <a:pPr marL="457200" lvl="0" indent="0" algn="l" rtl="0">
              <a:spcBef>
                <a:spcPts val="1000"/>
              </a:spcBef>
              <a:spcAft>
                <a:spcPts val="0"/>
              </a:spcAft>
              <a:buNone/>
            </a:pPr>
            <a:endParaRPr/>
          </a:p>
        </p:txBody>
      </p:sp>
      <p:grpSp>
        <p:nvGrpSpPr>
          <p:cNvPr id="281" name="Google Shape;281;ga1ff07010f_0_105"/>
          <p:cNvGrpSpPr/>
          <p:nvPr/>
        </p:nvGrpSpPr>
        <p:grpSpPr>
          <a:xfrm>
            <a:off x="-2225" y="6475"/>
            <a:ext cx="12196443" cy="6845040"/>
            <a:chOff x="0" y="12276"/>
            <a:chExt cx="12197663" cy="6845725"/>
          </a:xfrm>
        </p:grpSpPr>
        <p:sp>
          <p:nvSpPr>
            <p:cNvPr id="282" name="Google Shape;282;ga1ff07010f_0_105"/>
            <p:cNvSpPr/>
            <p:nvPr/>
          </p:nvSpPr>
          <p:spPr>
            <a:xfrm>
              <a:off x="0" y="6207125"/>
              <a:ext cx="12192007" cy="650876"/>
            </a:xfrm>
            <a:custGeom>
              <a:avLst/>
              <a:gdLst/>
              <a:ahLst/>
              <a:cxnLst/>
              <a:rect l="l" t="t" r="r" b="b"/>
              <a:pathLst>
                <a:path w="12799" h="680" extrusionOk="0">
                  <a:moveTo>
                    <a:pt x="0" y="0"/>
                  </a:moveTo>
                  <a:lnTo>
                    <a:pt x="0" y="0"/>
                  </a:lnTo>
                  <a:lnTo>
                    <a:pt x="12799" y="0"/>
                  </a:lnTo>
                  <a:lnTo>
                    <a:pt x="12799" y="680"/>
                  </a:lnTo>
                  <a:lnTo>
                    <a:pt x="0" y="680"/>
                  </a:lnTo>
                  <a:lnTo>
                    <a:pt x="0" y="0"/>
                  </a:lnTo>
                  <a:close/>
                  <a:moveTo>
                    <a:pt x="12222" y="518"/>
                  </a:moveTo>
                  <a:lnTo>
                    <a:pt x="12222" y="518"/>
                  </a:lnTo>
                  <a:lnTo>
                    <a:pt x="12576" y="518"/>
                  </a:lnTo>
                  <a:lnTo>
                    <a:pt x="12576" y="164"/>
                  </a:lnTo>
                  <a:lnTo>
                    <a:pt x="12222" y="164"/>
                  </a:lnTo>
                  <a:lnTo>
                    <a:pt x="12222" y="518"/>
                  </a:lnTo>
                  <a:close/>
                  <a:moveTo>
                    <a:pt x="10951" y="518"/>
                  </a:moveTo>
                  <a:lnTo>
                    <a:pt x="10951" y="518"/>
                  </a:lnTo>
                  <a:lnTo>
                    <a:pt x="11305" y="518"/>
                  </a:lnTo>
                  <a:lnTo>
                    <a:pt x="11305" y="164"/>
                  </a:lnTo>
                  <a:lnTo>
                    <a:pt x="10951" y="164"/>
                  </a:lnTo>
                  <a:lnTo>
                    <a:pt x="10951" y="518"/>
                  </a:lnTo>
                  <a:close/>
                </a:path>
              </a:pathLst>
            </a:custGeom>
            <a:solidFill>
              <a:srgbClr val="2CAE2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3" name="Google Shape;283;ga1ff07010f_0_105"/>
            <p:cNvSpPr/>
            <p:nvPr/>
          </p:nvSpPr>
          <p:spPr>
            <a:xfrm>
              <a:off x="11034713" y="6364287"/>
              <a:ext cx="415925" cy="338138"/>
            </a:xfrm>
            <a:custGeom>
              <a:avLst/>
              <a:gdLst/>
              <a:ahLst/>
              <a:cxnLst/>
              <a:rect l="l" t="t" r="r" b="b"/>
              <a:pathLst>
                <a:path w="435" h="354" extrusionOk="0">
                  <a:moveTo>
                    <a:pt x="137" y="354"/>
                  </a:moveTo>
                  <a:lnTo>
                    <a:pt x="137" y="354"/>
                  </a:lnTo>
                  <a:cubicBezTo>
                    <a:pt x="301" y="354"/>
                    <a:pt x="391" y="218"/>
                    <a:pt x="391" y="100"/>
                  </a:cubicBezTo>
                  <a:cubicBezTo>
                    <a:pt x="391" y="96"/>
                    <a:pt x="391" y="92"/>
                    <a:pt x="390" y="88"/>
                  </a:cubicBezTo>
                  <a:cubicBezTo>
                    <a:pt x="408" y="76"/>
                    <a:pt x="423" y="60"/>
                    <a:pt x="435" y="42"/>
                  </a:cubicBezTo>
                  <a:cubicBezTo>
                    <a:pt x="419" y="49"/>
                    <a:pt x="402" y="54"/>
                    <a:pt x="384" y="56"/>
                  </a:cubicBezTo>
                  <a:cubicBezTo>
                    <a:pt x="402" y="45"/>
                    <a:pt x="416" y="28"/>
                    <a:pt x="423" y="7"/>
                  </a:cubicBezTo>
                  <a:cubicBezTo>
                    <a:pt x="406" y="17"/>
                    <a:pt x="387" y="24"/>
                    <a:pt x="366" y="28"/>
                  </a:cubicBezTo>
                  <a:cubicBezTo>
                    <a:pt x="350" y="11"/>
                    <a:pt x="327" y="0"/>
                    <a:pt x="301" y="0"/>
                  </a:cubicBezTo>
                  <a:cubicBezTo>
                    <a:pt x="252" y="0"/>
                    <a:pt x="212" y="40"/>
                    <a:pt x="212" y="89"/>
                  </a:cubicBezTo>
                  <a:cubicBezTo>
                    <a:pt x="212" y="96"/>
                    <a:pt x="213" y="103"/>
                    <a:pt x="214" y="110"/>
                  </a:cubicBezTo>
                  <a:cubicBezTo>
                    <a:pt x="140" y="106"/>
                    <a:pt x="74" y="71"/>
                    <a:pt x="30" y="17"/>
                  </a:cubicBezTo>
                  <a:cubicBezTo>
                    <a:pt x="22" y="30"/>
                    <a:pt x="18" y="45"/>
                    <a:pt x="18" y="61"/>
                  </a:cubicBezTo>
                  <a:cubicBezTo>
                    <a:pt x="18" y="92"/>
                    <a:pt x="34" y="120"/>
                    <a:pt x="58" y="136"/>
                  </a:cubicBezTo>
                  <a:cubicBezTo>
                    <a:pt x="43" y="135"/>
                    <a:pt x="29" y="131"/>
                    <a:pt x="17" y="125"/>
                  </a:cubicBezTo>
                  <a:lnTo>
                    <a:pt x="17" y="126"/>
                  </a:lnTo>
                  <a:cubicBezTo>
                    <a:pt x="17" y="169"/>
                    <a:pt x="48" y="205"/>
                    <a:pt x="89" y="213"/>
                  </a:cubicBezTo>
                  <a:cubicBezTo>
                    <a:pt x="81" y="215"/>
                    <a:pt x="74" y="216"/>
                    <a:pt x="65" y="216"/>
                  </a:cubicBezTo>
                  <a:cubicBezTo>
                    <a:pt x="60" y="216"/>
                    <a:pt x="54" y="216"/>
                    <a:pt x="49" y="215"/>
                  </a:cubicBezTo>
                  <a:cubicBezTo>
                    <a:pt x="60" y="250"/>
                    <a:pt x="93" y="276"/>
                    <a:pt x="132" y="277"/>
                  </a:cubicBezTo>
                  <a:cubicBezTo>
                    <a:pt x="101" y="301"/>
                    <a:pt x="63" y="315"/>
                    <a:pt x="21" y="315"/>
                  </a:cubicBezTo>
                  <a:cubicBezTo>
                    <a:pt x="14" y="315"/>
                    <a:pt x="7" y="314"/>
                    <a:pt x="0" y="314"/>
                  </a:cubicBezTo>
                  <a:cubicBezTo>
                    <a:pt x="39" y="339"/>
                    <a:pt x="86" y="354"/>
                    <a:pt x="137" y="354"/>
                  </a:cubicBezTo>
                  <a:close/>
                </a:path>
              </a:pathLst>
            </a:custGeom>
            <a:solidFill>
              <a:srgbClr val="FEFEF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84" name="Google Shape;284;ga1ff07010f_0_105"/>
            <p:cNvPicPr preferRelativeResize="0"/>
            <p:nvPr/>
          </p:nvPicPr>
          <p:blipFill rotWithShape="1">
            <a:blip r:embed="rId3">
              <a:alphaModFix/>
            </a:blip>
            <a:srcRect/>
            <a:stretch/>
          </p:blipFill>
          <p:spPr>
            <a:xfrm>
              <a:off x="10423525" y="6361112"/>
              <a:ext cx="344488" cy="342900"/>
            </a:xfrm>
            <a:prstGeom prst="rect">
              <a:avLst/>
            </a:prstGeom>
            <a:noFill/>
            <a:ln>
              <a:noFill/>
            </a:ln>
          </p:spPr>
        </p:pic>
        <p:pic>
          <p:nvPicPr>
            <p:cNvPr id="285" name="Google Shape;285;ga1ff07010f_0_105"/>
            <p:cNvPicPr preferRelativeResize="0"/>
            <p:nvPr/>
          </p:nvPicPr>
          <p:blipFill rotWithShape="1">
            <a:blip r:embed="rId4">
              <a:alphaModFix/>
            </a:blip>
            <a:srcRect/>
            <a:stretch/>
          </p:blipFill>
          <p:spPr>
            <a:xfrm>
              <a:off x="11639550" y="6362700"/>
              <a:ext cx="341313" cy="341313"/>
            </a:xfrm>
            <a:prstGeom prst="rect">
              <a:avLst/>
            </a:prstGeom>
            <a:noFill/>
            <a:ln>
              <a:noFill/>
            </a:ln>
          </p:spPr>
        </p:pic>
        <p:sp>
          <p:nvSpPr>
            <p:cNvPr id="286" name="Google Shape;286;ga1ff07010f_0_105"/>
            <p:cNvSpPr/>
            <p:nvPr/>
          </p:nvSpPr>
          <p:spPr>
            <a:xfrm>
              <a:off x="178179" y="6248487"/>
              <a:ext cx="30063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FFFFFF"/>
                  </a:solidFill>
                  <a:latin typeface="Calibri"/>
                  <a:ea typeface="Calibri"/>
                  <a:cs typeface="Calibri"/>
                  <a:sym typeface="Calibri"/>
                </a:rPr>
                <a:t>#N3CSDPA</a:t>
              </a:r>
              <a:endParaRPr/>
            </a:p>
          </p:txBody>
        </p:sp>
        <p:sp>
          <p:nvSpPr>
            <p:cNvPr id="287" name="Google Shape;287;ga1ff07010f_0_105"/>
            <p:cNvSpPr/>
            <p:nvPr/>
          </p:nvSpPr>
          <p:spPr>
            <a:xfrm>
              <a:off x="4763" y="12276"/>
              <a:ext cx="12192900" cy="904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88" name="Google Shape;288;ga1ff07010f_0_105"/>
            <p:cNvGrpSpPr/>
            <p:nvPr/>
          </p:nvGrpSpPr>
          <p:grpSpPr>
            <a:xfrm>
              <a:off x="78375" y="78372"/>
              <a:ext cx="12035035" cy="949798"/>
              <a:chOff x="-5921" y="-12945"/>
              <a:chExt cx="12203443" cy="1062295"/>
            </a:xfrm>
          </p:grpSpPr>
          <p:pic>
            <p:nvPicPr>
              <p:cNvPr id="289" name="Google Shape;289;ga1ff07010f_0_105"/>
              <p:cNvPicPr preferRelativeResize="0"/>
              <p:nvPr/>
            </p:nvPicPr>
            <p:blipFill rotWithShape="1">
              <a:blip r:embed="rId5">
                <a:alphaModFix/>
              </a:blip>
              <a:srcRect/>
              <a:stretch/>
            </p:blipFill>
            <p:spPr>
              <a:xfrm>
                <a:off x="-5921" y="-5142"/>
                <a:ext cx="2331720" cy="1054492"/>
              </a:xfrm>
              <a:prstGeom prst="rect">
                <a:avLst/>
              </a:prstGeom>
              <a:noFill/>
              <a:ln>
                <a:noFill/>
              </a:ln>
            </p:spPr>
          </p:pic>
          <p:pic>
            <p:nvPicPr>
              <p:cNvPr id="290" name="Google Shape;290;ga1ff07010f_0_105" descr="2020 Silver Gold Png Clipart - Transparent Png Clipart 2020 Gold Png, Png  Download , Transparent Png Image - PNGitem"/>
              <p:cNvPicPr preferRelativeResize="0"/>
              <p:nvPr/>
            </p:nvPicPr>
            <p:blipFill rotWithShape="1">
              <a:blip r:embed="rId6">
                <a:alphaModFix/>
              </a:blip>
              <a:srcRect/>
              <a:stretch/>
            </p:blipFill>
            <p:spPr>
              <a:xfrm>
                <a:off x="11212084" y="-12945"/>
                <a:ext cx="985437" cy="812780"/>
              </a:xfrm>
              <a:prstGeom prst="rect">
                <a:avLst/>
              </a:prstGeom>
              <a:noFill/>
              <a:ln>
                <a:noFill/>
              </a:ln>
            </p:spPr>
          </p:pic>
          <p:pic>
            <p:nvPicPr>
              <p:cNvPr id="291" name="Google Shape;291;ga1ff07010f_0_105"/>
              <p:cNvPicPr preferRelativeResize="0"/>
              <p:nvPr/>
            </p:nvPicPr>
            <p:blipFill rotWithShape="1">
              <a:blip r:embed="rId7">
                <a:alphaModFix/>
              </a:blip>
              <a:srcRect l="30911" r="19591"/>
              <a:stretch/>
            </p:blipFill>
            <p:spPr>
              <a:xfrm>
                <a:off x="4997831" y="5707"/>
                <a:ext cx="2331721" cy="900311"/>
              </a:xfrm>
              <a:prstGeom prst="rect">
                <a:avLst/>
              </a:prstGeom>
              <a:noFill/>
              <a:ln>
                <a:noFill/>
              </a:ln>
            </p:spPr>
          </p:pic>
          <p:pic>
            <p:nvPicPr>
              <p:cNvPr id="292" name="Google Shape;292;ga1ff07010f_0_105"/>
              <p:cNvPicPr preferRelativeResize="0"/>
              <p:nvPr/>
            </p:nvPicPr>
            <p:blipFill rotWithShape="1">
              <a:blip r:embed="rId8">
                <a:alphaModFix/>
              </a:blip>
              <a:srcRect l="38111" b="-3874"/>
              <a:stretch/>
            </p:blipFill>
            <p:spPr>
              <a:xfrm>
                <a:off x="7501447" y="-5142"/>
                <a:ext cx="1822757" cy="897380"/>
              </a:xfrm>
              <a:prstGeom prst="rect">
                <a:avLst/>
              </a:prstGeom>
              <a:noFill/>
              <a:ln>
                <a:noFill/>
              </a:ln>
            </p:spPr>
          </p:pic>
          <p:pic>
            <p:nvPicPr>
              <p:cNvPr id="293" name="Google Shape;293;ga1ff07010f_0_105"/>
              <p:cNvPicPr preferRelativeResize="0"/>
              <p:nvPr/>
            </p:nvPicPr>
            <p:blipFill rotWithShape="1">
              <a:blip r:embed="rId9">
                <a:alphaModFix/>
              </a:blip>
              <a:srcRect l="33267" t="9356" r="8704" b="37267"/>
              <a:stretch/>
            </p:blipFill>
            <p:spPr>
              <a:xfrm>
                <a:off x="2497696" y="5707"/>
                <a:ext cx="2328238" cy="914400"/>
              </a:xfrm>
              <a:prstGeom prst="rect">
                <a:avLst/>
              </a:prstGeom>
              <a:noFill/>
              <a:ln>
                <a:noFill/>
              </a:ln>
            </p:spPr>
          </p:pic>
          <p:pic>
            <p:nvPicPr>
              <p:cNvPr id="294" name="Google Shape;294;ga1ff07010f_0_105"/>
              <p:cNvPicPr preferRelativeResize="0"/>
              <p:nvPr/>
            </p:nvPicPr>
            <p:blipFill rotWithShape="1">
              <a:blip r:embed="rId10">
                <a:alphaModFix/>
              </a:blip>
              <a:srcRect l="41992" r="7849" b="3053"/>
              <a:stretch/>
            </p:blipFill>
            <p:spPr>
              <a:xfrm>
                <a:off x="9467696" y="12276"/>
                <a:ext cx="1635734" cy="787560"/>
              </a:xfrm>
              <a:prstGeom prst="rect">
                <a:avLst/>
              </a:prstGeom>
              <a:noFill/>
              <a:ln>
                <a:noFill/>
              </a:ln>
            </p:spPr>
          </p:pic>
        </p:grpSp>
      </p:grpSp>
      <p:pic>
        <p:nvPicPr>
          <p:cNvPr id="295" name="Google Shape;295;ga1ff07010f_0_105"/>
          <p:cNvPicPr preferRelativeResize="0"/>
          <p:nvPr/>
        </p:nvPicPr>
        <p:blipFill>
          <a:blip r:embed="rId11">
            <a:alphaModFix/>
          </a:blip>
          <a:stretch>
            <a:fillRect/>
          </a:stretch>
        </p:blipFill>
        <p:spPr>
          <a:xfrm>
            <a:off x="612250" y="3282050"/>
            <a:ext cx="3943350" cy="2019300"/>
          </a:xfrm>
          <a:prstGeom prst="rect">
            <a:avLst/>
          </a:prstGeom>
          <a:noFill/>
          <a:ln>
            <a:noFill/>
          </a:ln>
        </p:spPr>
      </p:pic>
      <p:pic>
        <p:nvPicPr>
          <p:cNvPr id="296" name="Google Shape;296;ga1ff07010f_0_105"/>
          <p:cNvPicPr preferRelativeResize="0"/>
          <p:nvPr/>
        </p:nvPicPr>
        <p:blipFill>
          <a:blip r:embed="rId12">
            <a:alphaModFix/>
          </a:blip>
          <a:stretch>
            <a:fillRect/>
          </a:stretch>
        </p:blipFill>
        <p:spPr>
          <a:xfrm>
            <a:off x="2833499" y="4025975"/>
            <a:ext cx="5254725" cy="2107950"/>
          </a:xfrm>
          <a:prstGeom prst="rect">
            <a:avLst/>
          </a:prstGeom>
          <a:noFill/>
          <a:ln>
            <a:noFill/>
          </a:ln>
        </p:spPr>
      </p:pic>
      <p:pic>
        <p:nvPicPr>
          <p:cNvPr id="297" name="Google Shape;297;ga1ff07010f_0_105"/>
          <p:cNvPicPr preferRelativeResize="0"/>
          <p:nvPr/>
        </p:nvPicPr>
        <p:blipFill>
          <a:blip r:embed="rId13">
            <a:alphaModFix/>
          </a:blip>
          <a:stretch>
            <a:fillRect/>
          </a:stretch>
        </p:blipFill>
        <p:spPr>
          <a:xfrm>
            <a:off x="8033425" y="3134025"/>
            <a:ext cx="3561050" cy="3039375"/>
          </a:xfrm>
          <a:prstGeom prst="rect">
            <a:avLst/>
          </a:prstGeom>
          <a:noFill/>
          <a:ln>
            <a:noFill/>
          </a:ln>
        </p:spPr>
      </p:pic>
      <p:sp>
        <p:nvSpPr>
          <p:cNvPr id="298" name="Google Shape;298;ga1ff07010f_0_105"/>
          <p:cNvSpPr/>
          <p:nvPr/>
        </p:nvSpPr>
        <p:spPr>
          <a:xfrm>
            <a:off x="947300" y="4272675"/>
            <a:ext cx="591900" cy="5328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ga1ff07010f_0_105"/>
          <p:cNvSpPr/>
          <p:nvPr/>
        </p:nvSpPr>
        <p:spPr>
          <a:xfrm>
            <a:off x="2935100" y="5301350"/>
            <a:ext cx="1169700" cy="5328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ga1ff07010f_0_105"/>
          <p:cNvSpPr/>
          <p:nvPr/>
        </p:nvSpPr>
        <p:spPr>
          <a:xfrm>
            <a:off x="4785800" y="5387725"/>
            <a:ext cx="424200" cy="4464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a1ff07010f_0_138"/>
          <p:cNvSpPr txBox="1">
            <a:spLocks noGrp="1"/>
          </p:cNvSpPr>
          <p:nvPr>
            <p:ph type="title"/>
          </p:nvPr>
        </p:nvSpPr>
        <p:spPr>
          <a:xfrm>
            <a:off x="663500" y="957151"/>
            <a:ext cx="11188800" cy="867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600" b="1">
                <a:latin typeface="Arial"/>
                <a:ea typeface="Arial"/>
                <a:cs typeface="Arial"/>
                <a:sym typeface="Arial"/>
              </a:rPr>
              <a:t>Pseudo Courses</a:t>
            </a:r>
            <a:endParaRPr sz="3600" b="1"/>
          </a:p>
        </p:txBody>
      </p:sp>
      <p:sp>
        <p:nvSpPr>
          <p:cNvPr id="306" name="Google Shape;306;ga1ff07010f_0_138"/>
          <p:cNvSpPr txBox="1">
            <a:spLocks noGrp="1"/>
          </p:cNvSpPr>
          <p:nvPr>
            <p:ph type="body" idx="1"/>
          </p:nvPr>
        </p:nvSpPr>
        <p:spPr>
          <a:xfrm>
            <a:off x="535200" y="1657200"/>
            <a:ext cx="10708800" cy="4312800"/>
          </a:xfrm>
          <a:prstGeom prst="rect">
            <a:avLst/>
          </a:prstGeom>
          <a:noFill/>
          <a:ln>
            <a:noFill/>
          </a:ln>
        </p:spPr>
        <p:txBody>
          <a:bodyPr spcFirstLastPara="1" wrap="square" lIns="91425" tIns="45700" rIns="91425" bIns="45700" anchor="t" anchorCtr="0">
            <a:noAutofit/>
          </a:bodyPr>
          <a:lstStyle/>
          <a:p>
            <a:pPr marL="457200" lvl="0" indent="-368300" algn="l" rtl="0">
              <a:spcBef>
                <a:spcPts val="1000"/>
              </a:spcBef>
              <a:spcAft>
                <a:spcPts val="0"/>
              </a:spcAft>
              <a:buSzPts val="2200"/>
              <a:buChar char="●"/>
            </a:pPr>
            <a:r>
              <a:rPr lang="en-US" sz="2200"/>
              <a:t>Use XUIC to download the courses into Colleague.</a:t>
            </a:r>
            <a:endParaRPr sz="2200"/>
          </a:p>
          <a:p>
            <a:pPr marL="457200" lvl="0" indent="-368300" algn="l" rtl="0">
              <a:spcBef>
                <a:spcPts val="0"/>
              </a:spcBef>
              <a:spcAft>
                <a:spcPts val="0"/>
              </a:spcAft>
              <a:buSzPts val="2200"/>
              <a:buChar char="●"/>
            </a:pPr>
            <a:r>
              <a:rPr lang="en-US" sz="2200"/>
              <a:t>Courses are “AAA-500” and “BBB-500”. </a:t>
            </a:r>
            <a:endParaRPr sz="2200"/>
          </a:p>
          <a:p>
            <a:pPr marL="457200" lvl="0" indent="-368300" algn="l" rtl="0">
              <a:spcBef>
                <a:spcPts val="0"/>
              </a:spcBef>
              <a:spcAft>
                <a:spcPts val="0"/>
              </a:spcAft>
              <a:buSzPts val="2200"/>
              <a:buChar char="●"/>
            </a:pPr>
            <a:r>
              <a:rPr lang="en-US" sz="2200"/>
              <a:t>Use XUIC/XUSU/CRSE to create the placeholder courses for Course Plans. </a:t>
            </a:r>
            <a:endParaRPr sz="2200"/>
          </a:p>
          <a:p>
            <a:pPr marL="0" lvl="0" indent="0" algn="l" rtl="0">
              <a:spcBef>
                <a:spcPts val="1000"/>
              </a:spcBef>
              <a:spcAft>
                <a:spcPts val="0"/>
              </a:spcAft>
              <a:buNone/>
            </a:pPr>
            <a:endParaRPr sz="2200"/>
          </a:p>
          <a:p>
            <a:pPr marL="0" lvl="0" indent="0" algn="l" rtl="0">
              <a:spcBef>
                <a:spcPts val="1000"/>
              </a:spcBef>
              <a:spcAft>
                <a:spcPts val="0"/>
              </a:spcAft>
              <a:buNone/>
            </a:pPr>
            <a:endParaRPr sz="2200"/>
          </a:p>
          <a:p>
            <a:pPr marL="457200" lvl="0" indent="0" algn="l" rtl="0">
              <a:spcBef>
                <a:spcPts val="1000"/>
              </a:spcBef>
              <a:spcAft>
                <a:spcPts val="0"/>
              </a:spcAft>
              <a:buNone/>
            </a:pPr>
            <a:endParaRPr sz="2400"/>
          </a:p>
          <a:p>
            <a:pPr marL="0" lvl="0" indent="0" algn="l" rtl="0">
              <a:spcBef>
                <a:spcPts val="1000"/>
              </a:spcBef>
              <a:spcAft>
                <a:spcPts val="0"/>
              </a:spcAft>
              <a:buNone/>
            </a:pPr>
            <a:endParaRPr sz="2200"/>
          </a:p>
          <a:p>
            <a:pPr marL="0" lvl="0" indent="0" algn="l" rtl="0">
              <a:spcBef>
                <a:spcPts val="500"/>
              </a:spcBef>
              <a:spcAft>
                <a:spcPts val="0"/>
              </a:spcAft>
              <a:buNone/>
            </a:pPr>
            <a:r>
              <a:rPr lang="en-US" sz="1800"/>
              <a:t>	</a:t>
            </a:r>
            <a:endParaRPr sz="1800"/>
          </a:p>
          <a:p>
            <a:pPr marL="0" lvl="0" indent="0" algn="l" rtl="0">
              <a:spcBef>
                <a:spcPts val="500"/>
              </a:spcBef>
              <a:spcAft>
                <a:spcPts val="0"/>
              </a:spcAft>
              <a:buNone/>
            </a:pPr>
            <a:endParaRPr/>
          </a:p>
          <a:p>
            <a:pPr marL="0" lvl="0" indent="0" algn="l" rtl="0">
              <a:lnSpc>
                <a:spcPct val="150000"/>
              </a:lnSpc>
              <a:spcBef>
                <a:spcPts val="0"/>
              </a:spcBef>
              <a:spcAft>
                <a:spcPts val="0"/>
              </a:spcAft>
              <a:buNone/>
            </a:pPr>
            <a:r>
              <a:rPr lang="en-US"/>
              <a:t>															</a:t>
            </a:r>
            <a:endParaRPr/>
          </a:p>
          <a:p>
            <a:pPr marL="0" lvl="0" indent="0" algn="l" rtl="0">
              <a:lnSpc>
                <a:spcPct val="150000"/>
              </a:lnSpc>
              <a:spcBef>
                <a:spcPts val="0"/>
              </a:spcBef>
              <a:spcAft>
                <a:spcPts val="0"/>
              </a:spcAft>
              <a:buNone/>
            </a:pPr>
            <a:r>
              <a:rPr lang="en-US"/>
              <a:t>							</a:t>
            </a:r>
            <a:endParaRPr/>
          </a:p>
          <a:p>
            <a:pPr marL="457200" lvl="0" indent="0" algn="l" rtl="0">
              <a:spcBef>
                <a:spcPts val="1000"/>
              </a:spcBef>
              <a:spcAft>
                <a:spcPts val="0"/>
              </a:spcAft>
              <a:buNone/>
            </a:pPr>
            <a:endParaRPr/>
          </a:p>
        </p:txBody>
      </p:sp>
      <p:grpSp>
        <p:nvGrpSpPr>
          <p:cNvPr id="307" name="Google Shape;307;ga1ff07010f_0_138"/>
          <p:cNvGrpSpPr/>
          <p:nvPr/>
        </p:nvGrpSpPr>
        <p:grpSpPr>
          <a:xfrm>
            <a:off x="-2225" y="6475"/>
            <a:ext cx="12196443" cy="6845040"/>
            <a:chOff x="0" y="12276"/>
            <a:chExt cx="12197663" cy="6845725"/>
          </a:xfrm>
        </p:grpSpPr>
        <p:sp>
          <p:nvSpPr>
            <p:cNvPr id="308" name="Google Shape;308;ga1ff07010f_0_138"/>
            <p:cNvSpPr/>
            <p:nvPr/>
          </p:nvSpPr>
          <p:spPr>
            <a:xfrm>
              <a:off x="0" y="6207125"/>
              <a:ext cx="12192007" cy="650876"/>
            </a:xfrm>
            <a:custGeom>
              <a:avLst/>
              <a:gdLst/>
              <a:ahLst/>
              <a:cxnLst/>
              <a:rect l="l" t="t" r="r" b="b"/>
              <a:pathLst>
                <a:path w="12799" h="680" extrusionOk="0">
                  <a:moveTo>
                    <a:pt x="0" y="0"/>
                  </a:moveTo>
                  <a:lnTo>
                    <a:pt x="0" y="0"/>
                  </a:lnTo>
                  <a:lnTo>
                    <a:pt x="12799" y="0"/>
                  </a:lnTo>
                  <a:lnTo>
                    <a:pt x="12799" y="680"/>
                  </a:lnTo>
                  <a:lnTo>
                    <a:pt x="0" y="680"/>
                  </a:lnTo>
                  <a:lnTo>
                    <a:pt x="0" y="0"/>
                  </a:lnTo>
                  <a:close/>
                  <a:moveTo>
                    <a:pt x="12222" y="518"/>
                  </a:moveTo>
                  <a:lnTo>
                    <a:pt x="12222" y="518"/>
                  </a:lnTo>
                  <a:lnTo>
                    <a:pt x="12576" y="518"/>
                  </a:lnTo>
                  <a:lnTo>
                    <a:pt x="12576" y="164"/>
                  </a:lnTo>
                  <a:lnTo>
                    <a:pt x="12222" y="164"/>
                  </a:lnTo>
                  <a:lnTo>
                    <a:pt x="12222" y="518"/>
                  </a:lnTo>
                  <a:close/>
                  <a:moveTo>
                    <a:pt x="10951" y="518"/>
                  </a:moveTo>
                  <a:lnTo>
                    <a:pt x="10951" y="518"/>
                  </a:lnTo>
                  <a:lnTo>
                    <a:pt x="11305" y="518"/>
                  </a:lnTo>
                  <a:lnTo>
                    <a:pt x="11305" y="164"/>
                  </a:lnTo>
                  <a:lnTo>
                    <a:pt x="10951" y="164"/>
                  </a:lnTo>
                  <a:lnTo>
                    <a:pt x="10951" y="518"/>
                  </a:lnTo>
                  <a:close/>
                </a:path>
              </a:pathLst>
            </a:custGeom>
            <a:solidFill>
              <a:srgbClr val="2CAE2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9" name="Google Shape;309;ga1ff07010f_0_138"/>
            <p:cNvSpPr/>
            <p:nvPr/>
          </p:nvSpPr>
          <p:spPr>
            <a:xfrm>
              <a:off x="11034713" y="6364287"/>
              <a:ext cx="415925" cy="338138"/>
            </a:xfrm>
            <a:custGeom>
              <a:avLst/>
              <a:gdLst/>
              <a:ahLst/>
              <a:cxnLst/>
              <a:rect l="l" t="t" r="r" b="b"/>
              <a:pathLst>
                <a:path w="435" h="354" extrusionOk="0">
                  <a:moveTo>
                    <a:pt x="137" y="354"/>
                  </a:moveTo>
                  <a:lnTo>
                    <a:pt x="137" y="354"/>
                  </a:lnTo>
                  <a:cubicBezTo>
                    <a:pt x="301" y="354"/>
                    <a:pt x="391" y="218"/>
                    <a:pt x="391" y="100"/>
                  </a:cubicBezTo>
                  <a:cubicBezTo>
                    <a:pt x="391" y="96"/>
                    <a:pt x="391" y="92"/>
                    <a:pt x="390" y="88"/>
                  </a:cubicBezTo>
                  <a:cubicBezTo>
                    <a:pt x="408" y="76"/>
                    <a:pt x="423" y="60"/>
                    <a:pt x="435" y="42"/>
                  </a:cubicBezTo>
                  <a:cubicBezTo>
                    <a:pt x="419" y="49"/>
                    <a:pt x="402" y="54"/>
                    <a:pt x="384" y="56"/>
                  </a:cubicBezTo>
                  <a:cubicBezTo>
                    <a:pt x="402" y="45"/>
                    <a:pt x="416" y="28"/>
                    <a:pt x="423" y="7"/>
                  </a:cubicBezTo>
                  <a:cubicBezTo>
                    <a:pt x="406" y="17"/>
                    <a:pt x="387" y="24"/>
                    <a:pt x="366" y="28"/>
                  </a:cubicBezTo>
                  <a:cubicBezTo>
                    <a:pt x="350" y="11"/>
                    <a:pt x="327" y="0"/>
                    <a:pt x="301" y="0"/>
                  </a:cubicBezTo>
                  <a:cubicBezTo>
                    <a:pt x="252" y="0"/>
                    <a:pt x="212" y="40"/>
                    <a:pt x="212" y="89"/>
                  </a:cubicBezTo>
                  <a:cubicBezTo>
                    <a:pt x="212" y="96"/>
                    <a:pt x="213" y="103"/>
                    <a:pt x="214" y="110"/>
                  </a:cubicBezTo>
                  <a:cubicBezTo>
                    <a:pt x="140" y="106"/>
                    <a:pt x="74" y="71"/>
                    <a:pt x="30" y="17"/>
                  </a:cubicBezTo>
                  <a:cubicBezTo>
                    <a:pt x="22" y="30"/>
                    <a:pt x="18" y="45"/>
                    <a:pt x="18" y="61"/>
                  </a:cubicBezTo>
                  <a:cubicBezTo>
                    <a:pt x="18" y="92"/>
                    <a:pt x="34" y="120"/>
                    <a:pt x="58" y="136"/>
                  </a:cubicBezTo>
                  <a:cubicBezTo>
                    <a:pt x="43" y="135"/>
                    <a:pt x="29" y="131"/>
                    <a:pt x="17" y="125"/>
                  </a:cubicBezTo>
                  <a:lnTo>
                    <a:pt x="17" y="126"/>
                  </a:lnTo>
                  <a:cubicBezTo>
                    <a:pt x="17" y="169"/>
                    <a:pt x="48" y="205"/>
                    <a:pt x="89" y="213"/>
                  </a:cubicBezTo>
                  <a:cubicBezTo>
                    <a:pt x="81" y="215"/>
                    <a:pt x="74" y="216"/>
                    <a:pt x="65" y="216"/>
                  </a:cubicBezTo>
                  <a:cubicBezTo>
                    <a:pt x="60" y="216"/>
                    <a:pt x="54" y="216"/>
                    <a:pt x="49" y="215"/>
                  </a:cubicBezTo>
                  <a:cubicBezTo>
                    <a:pt x="60" y="250"/>
                    <a:pt x="93" y="276"/>
                    <a:pt x="132" y="277"/>
                  </a:cubicBezTo>
                  <a:cubicBezTo>
                    <a:pt x="101" y="301"/>
                    <a:pt x="63" y="315"/>
                    <a:pt x="21" y="315"/>
                  </a:cubicBezTo>
                  <a:cubicBezTo>
                    <a:pt x="14" y="315"/>
                    <a:pt x="7" y="314"/>
                    <a:pt x="0" y="314"/>
                  </a:cubicBezTo>
                  <a:cubicBezTo>
                    <a:pt x="39" y="339"/>
                    <a:pt x="86" y="354"/>
                    <a:pt x="137" y="354"/>
                  </a:cubicBezTo>
                  <a:close/>
                </a:path>
              </a:pathLst>
            </a:custGeom>
            <a:solidFill>
              <a:srgbClr val="FEFEF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10" name="Google Shape;310;ga1ff07010f_0_138"/>
            <p:cNvPicPr preferRelativeResize="0"/>
            <p:nvPr/>
          </p:nvPicPr>
          <p:blipFill rotWithShape="1">
            <a:blip r:embed="rId3">
              <a:alphaModFix/>
            </a:blip>
            <a:srcRect/>
            <a:stretch/>
          </p:blipFill>
          <p:spPr>
            <a:xfrm>
              <a:off x="10423525" y="6361112"/>
              <a:ext cx="344488" cy="342900"/>
            </a:xfrm>
            <a:prstGeom prst="rect">
              <a:avLst/>
            </a:prstGeom>
            <a:noFill/>
            <a:ln>
              <a:noFill/>
            </a:ln>
          </p:spPr>
        </p:pic>
        <p:pic>
          <p:nvPicPr>
            <p:cNvPr id="311" name="Google Shape;311;ga1ff07010f_0_138"/>
            <p:cNvPicPr preferRelativeResize="0"/>
            <p:nvPr/>
          </p:nvPicPr>
          <p:blipFill rotWithShape="1">
            <a:blip r:embed="rId4">
              <a:alphaModFix/>
            </a:blip>
            <a:srcRect/>
            <a:stretch/>
          </p:blipFill>
          <p:spPr>
            <a:xfrm>
              <a:off x="11639550" y="6362700"/>
              <a:ext cx="341313" cy="341313"/>
            </a:xfrm>
            <a:prstGeom prst="rect">
              <a:avLst/>
            </a:prstGeom>
            <a:noFill/>
            <a:ln>
              <a:noFill/>
            </a:ln>
          </p:spPr>
        </p:pic>
        <p:sp>
          <p:nvSpPr>
            <p:cNvPr id="312" name="Google Shape;312;ga1ff07010f_0_138"/>
            <p:cNvSpPr/>
            <p:nvPr/>
          </p:nvSpPr>
          <p:spPr>
            <a:xfrm>
              <a:off x="178179" y="6248487"/>
              <a:ext cx="30063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FFFFFF"/>
                  </a:solidFill>
                  <a:latin typeface="Calibri"/>
                  <a:ea typeface="Calibri"/>
                  <a:cs typeface="Calibri"/>
                  <a:sym typeface="Calibri"/>
                </a:rPr>
                <a:t>#N3CSDPA</a:t>
              </a:r>
              <a:endParaRPr/>
            </a:p>
          </p:txBody>
        </p:sp>
        <p:sp>
          <p:nvSpPr>
            <p:cNvPr id="313" name="Google Shape;313;ga1ff07010f_0_138"/>
            <p:cNvSpPr/>
            <p:nvPr/>
          </p:nvSpPr>
          <p:spPr>
            <a:xfrm>
              <a:off x="4763" y="12276"/>
              <a:ext cx="12192900" cy="904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14" name="Google Shape;314;ga1ff07010f_0_138"/>
            <p:cNvGrpSpPr/>
            <p:nvPr/>
          </p:nvGrpSpPr>
          <p:grpSpPr>
            <a:xfrm>
              <a:off x="78375" y="78372"/>
              <a:ext cx="12035035" cy="949798"/>
              <a:chOff x="-5921" y="-12945"/>
              <a:chExt cx="12203443" cy="1062295"/>
            </a:xfrm>
          </p:grpSpPr>
          <p:pic>
            <p:nvPicPr>
              <p:cNvPr id="315" name="Google Shape;315;ga1ff07010f_0_138"/>
              <p:cNvPicPr preferRelativeResize="0"/>
              <p:nvPr/>
            </p:nvPicPr>
            <p:blipFill rotWithShape="1">
              <a:blip r:embed="rId5">
                <a:alphaModFix/>
              </a:blip>
              <a:srcRect/>
              <a:stretch/>
            </p:blipFill>
            <p:spPr>
              <a:xfrm>
                <a:off x="-5921" y="-5142"/>
                <a:ext cx="2331720" cy="1054492"/>
              </a:xfrm>
              <a:prstGeom prst="rect">
                <a:avLst/>
              </a:prstGeom>
              <a:noFill/>
              <a:ln>
                <a:noFill/>
              </a:ln>
            </p:spPr>
          </p:pic>
          <p:pic>
            <p:nvPicPr>
              <p:cNvPr id="316" name="Google Shape;316;ga1ff07010f_0_138" descr="2020 Silver Gold Png Clipart - Transparent Png Clipart 2020 Gold Png, Png  Download , Transparent Png Image - PNGitem"/>
              <p:cNvPicPr preferRelativeResize="0"/>
              <p:nvPr/>
            </p:nvPicPr>
            <p:blipFill rotWithShape="1">
              <a:blip r:embed="rId6">
                <a:alphaModFix/>
              </a:blip>
              <a:srcRect/>
              <a:stretch/>
            </p:blipFill>
            <p:spPr>
              <a:xfrm>
                <a:off x="11212084" y="-12945"/>
                <a:ext cx="985437" cy="812780"/>
              </a:xfrm>
              <a:prstGeom prst="rect">
                <a:avLst/>
              </a:prstGeom>
              <a:noFill/>
              <a:ln>
                <a:noFill/>
              </a:ln>
            </p:spPr>
          </p:pic>
          <p:pic>
            <p:nvPicPr>
              <p:cNvPr id="317" name="Google Shape;317;ga1ff07010f_0_138"/>
              <p:cNvPicPr preferRelativeResize="0"/>
              <p:nvPr/>
            </p:nvPicPr>
            <p:blipFill rotWithShape="1">
              <a:blip r:embed="rId7">
                <a:alphaModFix/>
              </a:blip>
              <a:srcRect l="30911" r="19591"/>
              <a:stretch/>
            </p:blipFill>
            <p:spPr>
              <a:xfrm>
                <a:off x="4997831" y="5707"/>
                <a:ext cx="2331721" cy="900311"/>
              </a:xfrm>
              <a:prstGeom prst="rect">
                <a:avLst/>
              </a:prstGeom>
              <a:noFill/>
              <a:ln>
                <a:noFill/>
              </a:ln>
            </p:spPr>
          </p:pic>
          <p:pic>
            <p:nvPicPr>
              <p:cNvPr id="318" name="Google Shape;318;ga1ff07010f_0_138"/>
              <p:cNvPicPr preferRelativeResize="0"/>
              <p:nvPr/>
            </p:nvPicPr>
            <p:blipFill rotWithShape="1">
              <a:blip r:embed="rId8">
                <a:alphaModFix/>
              </a:blip>
              <a:srcRect l="38111" b="-3874"/>
              <a:stretch/>
            </p:blipFill>
            <p:spPr>
              <a:xfrm>
                <a:off x="7501447" y="-5142"/>
                <a:ext cx="1822757" cy="897380"/>
              </a:xfrm>
              <a:prstGeom prst="rect">
                <a:avLst/>
              </a:prstGeom>
              <a:noFill/>
              <a:ln>
                <a:noFill/>
              </a:ln>
            </p:spPr>
          </p:pic>
          <p:pic>
            <p:nvPicPr>
              <p:cNvPr id="319" name="Google Shape;319;ga1ff07010f_0_138"/>
              <p:cNvPicPr preferRelativeResize="0"/>
              <p:nvPr/>
            </p:nvPicPr>
            <p:blipFill rotWithShape="1">
              <a:blip r:embed="rId9">
                <a:alphaModFix/>
              </a:blip>
              <a:srcRect l="33267" t="9356" r="8704" b="37267"/>
              <a:stretch/>
            </p:blipFill>
            <p:spPr>
              <a:xfrm>
                <a:off x="2497696" y="5707"/>
                <a:ext cx="2328238" cy="914400"/>
              </a:xfrm>
              <a:prstGeom prst="rect">
                <a:avLst/>
              </a:prstGeom>
              <a:noFill/>
              <a:ln>
                <a:noFill/>
              </a:ln>
            </p:spPr>
          </p:pic>
          <p:pic>
            <p:nvPicPr>
              <p:cNvPr id="320" name="Google Shape;320;ga1ff07010f_0_138"/>
              <p:cNvPicPr preferRelativeResize="0"/>
              <p:nvPr/>
            </p:nvPicPr>
            <p:blipFill rotWithShape="1">
              <a:blip r:embed="rId10">
                <a:alphaModFix/>
              </a:blip>
              <a:srcRect l="41992" r="7849" b="3053"/>
              <a:stretch/>
            </p:blipFill>
            <p:spPr>
              <a:xfrm>
                <a:off x="9467696" y="12276"/>
                <a:ext cx="1635734" cy="787560"/>
              </a:xfrm>
              <a:prstGeom prst="rect">
                <a:avLst/>
              </a:prstGeom>
              <a:noFill/>
              <a:ln>
                <a:noFill/>
              </a:ln>
            </p:spPr>
          </p:pic>
        </p:grpSp>
      </p:grpSp>
      <p:pic>
        <p:nvPicPr>
          <p:cNvPr id="321" name="Google Shape;321;ga1ff07010f_0_138"/>
          <p:cNvPicPr preferRelativeResize="0"/>
          <p:nvPr/>
        </p:nvPicPr>
        <p:blipFill>
          <a:blip r:embed="rId11">
            <a:alphaModFix/>
          </a:blip>
          <a:stretch>
            <a:fillRect/>
          </a:stretch>
        </p:blipFill>
        <p:spPr>
          <a:xfrm>
            <a:off x="720950" y="3023075"/>
            <a:ext cx="3448050" cy="2619375"/>
          </a:xfrm>
          <a:prstGeom prst="rect">
            <a:avLst/>
          </a:prstGeom>
          <a:noFill/>
          <a:ln>
            <a:noFill/>
          </a:ln>
        </p:spPr>
      </p:pic>
      <p:pic>
        <p:nvPicPr>
          <p:cNvPr id="322" name="Google Shape;322;ga1ff07010f_0_138"/>
          <p:cNvPicPr preferRelativeResize="0"/>
          <p:nvPr/>
        </p:nvPicPr>
        <p:blipFill>
          <a:blip r:embed="rId12">
            <a:alphaModFix/>
          </a:blip>
          <a:stretch>
            <a:fillRect/>
          </a:stretch>
        </p:blipFill>
        <p:spPr>
          <a:xfrm>
            <a:off x="4225052" y="3038744"/>
            <a:ext cx="6890700" cy="258805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a1ff07010f_0_168"/>
          <p:cNvSpPr txBox="1">
            <a:spLocks noGrp="1"/>
          </p:cNvSpPr>
          <p:nvPr>
            <p:ph type="title"/>
          </p:nvPr>
        </p:nvSpPr>
        <p:spPr>
          <a:xfrm>
            <a:off x="663500" y="957151"/>
            <a:ext cx="11188800" cy="867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600" b="1">
                <a:latin typeface="Arial"/>
                <a:ea typeface="Arial"/>
                <a:cs typeface="Arial"/>
                <a:sym typeface="Arial"/>
              </a:rPr>
              <a:t>Set Up Maintenance</a:t>
            </a:r>
            <a:endParaRPr sz="3600" b="1"/>
          </a:p>
        </p:txBody>
      </p:sp>
      <p:sp>
        <p:nvSpPr>
          <p:cNvPr id="328" name="Google Shape;328;ga1ff07010f_0_168"/>
          <p:cNvSpPr txBox="1">
            <a:spLocks noGrp="1"/>
          </p:cNvSpPr>
          <p:nvPr>
            <p:ph type="body" idx="1"/>
          </p:nvPr>
        </p:nvSpPr>
        <p:spPr>
          <a:xfrm>
            <a:off x="535200" y="1657200"/>
            <a:ext cx="10708800" cy="4312800"/>
          </a:xfrm>
          <a:prstGeom prst="rect">
            <a:avLst/>
          </a:prstGeom>
          <a:noFill/>
          <a:ln>
            <a:noFill/>
          </a:ln>
        </p:spPr>
        <p:txBody>
          <a:bodyPr spcFirstLastPara="1" wrap="square" lIns="91425" tIns="45700" rIns="91425" bIns="45700" anchor="t" anchorCtr="0">
            <a:noAutofit/>
          </a:bodyPr>
          <a:lstStyle/>
          <a:p>
            <a:pPr marL="457200" lvl="0" indent="-368300" algn="l" rtl="0">
              <a:spcBef>
                <a:spcPts val="1000"/>
              </a:spcBef>
              <a:spcAft>
                <a:spcPts val="0"/>
              </a:spcAft>
              <a:buSzPts val="2200"/>
              <a:buChar char="●"/>
            </a:pPr>
            <a:r>
              <a:rPr lang="en-US" sz="2200"/>
              <a:t>Routine maintenance is required when using Curriculum Tracks and Pseudo Courses, and SUBJ when new programs come online and new class subjects are adopted.</a:t>
            </a:r>
            <a:endParaRPr sz="2200"/>
          </a:p>
          <a:p>
            <a:pPr marL="0" lvl="0" indent="0" algn="l" rtl="0">
              <a:spcBef>
                <a:spcPts val="1000"/>
              </a:spcBef>
              <a:spcAft>
                <a:spcPts val="0"/>
              </a:spcAft>
              <a:buNone/>
            </a:pPr>
            <a:endParaRPr sz="2200"/>
          </a:p>
          <a:p>
            <a:pPr marL="457200" lvl="0" indent="-368300" algn="l" rtl="0">
              <a:spcBef>
                <a:spcPts val="1000"/>
              </a:spcBef>
              <a:spcAft>
                <a:spcPts val="0"/>
              </a:spcAft>
              <a:buSzPts val="2200"/>
              <a:buChar char="●"/>
            </a:pPr>
            <a:r>
              <a:rPr lang="en-US" sz="2200"/>
              <a:t>Each change that occurs within the Catalog and Programs of Study need to be edited within Colleague so Self-Service reflects the correct information. </a:t>
            </a:r>
            <a:endParaRPr sz="2200"/>
          </a:p>
          <a:p>
            <a:pPr marL="0" lvl="0" indent="0" algn="l" rtl="0">
              <a:spcBef>
                <a:spcPts val="1000"/>
              </a:spcBef>
              <a:spcAft>
                <a:spcPts val="0"/>
              </a:spcAft>
              <a:buNone/>
            </a:pPr>
            <a:endParaRPr sz="2200"/>
          </a:p>
          <a:p>
            <a:pPr marL="457200" lvl="0" indent="-368300" algn="l" rtl="0">
              <a:spcBef>
                <a:spcPts val="1000"/>
              </a:spcBef>
              <a:spcAft>
                <a:spcPts val="0"/>
              </a:spcAft>
              <a:buSzPts val="2200"/>
              <a:buChar char="●"/>
            </a:pPr>
            <a:r>
              <a:rPr lang="en-US" sz="2200"/>
              <a:t>It is a student-friendly system once setup is complete and routine maintenance occurs.</a:t>
            </a:r>
            <a:endParaRPr sz="2200"/>
          </a:p>
          <a:p>
            <a:pPr marL="914400" lvl="0" indent="0" algn="l" rtl="0">
              <a:spcBef>
                <a:spcPts val="1000"/>
              </a:spcBef>
              <a:spcAft>
                <a:spcPts val="0"/>
              </a:spcAft>
              <a:buNone/>
            </a:pPr>
            <a:endParaRPr sz="2200"/>
          </a:p>
          <a:p>
            <a:pPr marL="0" lvl="0" indent="0" algn="l" rtl="0">
              <a:spcBef>
                <a:spcPts val="1000"/>
              </a:spcBef>
              <a:spcAft>
                <a:spcPts val="0"/>
              </a:spcAft>
              <a:buNone/>
            </a:pPr>
            <a:endParaRPr sz="2200"/>
          </a:p>
          <a:p>
            <a:pPr marL="0" lvl="0" indent="0" algn="l" rtl="0">
              <a:spcBef>
                <a:spcPts val="1000"/>
              </a:spcBef>
              <a:spcAft>
                <a:spcPts val="0"/>
              </a:spcAft>
              <a:buNone/>
            </a:pPr>
            <a:endParaRPr sz="2200"/>
          </a:p>
          <a:p>
            <a:pPr marL="457200" lvl="0" indent="0" algn="l" rtl="0">
              <a:spcBef>
                <a:spcPts val="1000"/>
              </a:spcBef>
              <a:spcAft>
                <a:spcPts val="0"/>
              </a:spcAft>
              <a:buNone/>
            </a:pPr>
            <a:endParaRPr sz="2400"/>
          </a:p>
          <a:p>
            <a:pPr marL="0" lvl="0" indent="0" algn="l" rtl="0">
              <a:spcBef>
                <a:spcPts val="1000"/>
              </a:spcBef>
              <a:spcAft>
                <a:spcPts val="0"/>
              </a:spcAft>
              <a:buNone/>
            </a:pPr>
            <a:endParaRPr sz="2200"/>
          </a:p>
          <a:p>
            <a:pPr marL="0" lvl="0" indent="0" algn="l" rtl="0">
              <a:spcBef>
                <a:spcPts val="500"/>
              </a:spcBef>
              <a:spcAft>
                <a:spcPts val="0"/>
              </a:spcAft>
              <a:buNone/>
            </a:pPr>
            <a:r>
              <a:rPr lang="en-US" sz="1800"/>
              <a:t>	</a:t>
            </a:r>
            <a:endParaRPr sz="1800"/>
          </a:p>
          <a:p>
            <a:pPr marL="0" lvl="0" indent="0" algn="l" rtl="0">
              <a:spcBef>
                <a:spcPts val="500"/>
              </a:spcBef>
              <a:spcAft>
                <a:spcPts val="0"/>
              </a:spcAft>
              <a:buNone/>
            </a:pPr>
            <a:endParaRPr/>
          </a:p>
          <a:p>
            <a:pPr marL="0" lvl="0" indent="0" algn="l" rtl="0">
              <a:lnSpc>
                <a:spcPct val="150000"/>
              </a:lnSpc>
              <a:spcBef>
                <a:spcPts val="0"/>
              </a:spcBef>
              <a:spcAft>
                <a:spcPts val="0"/>
              </a:spcAft>
              <a:buNone/>
            </a:pPr>
            <a:r>
              <a:rPr lang="en-US"/>
              <a:t>															</a:t>
            </a:r>
            <a:endParaRPr/>
          </a:p>
          <a:p>
            <a:pPr marL="0" lvl="0" indent="0" algn="l" rtl="0">
              <a:lnSpc>
                <a:spcPct val="150000"/>
              </a:lnSpc>
              <a:spcBef>
                <a:spcPts val="0"/>
              </a:spcBef>
              <a:spcAft>
                <a:spcPts val="0"/>
              </a:spcAft>
              <a:buNone/>
            </a:pPr>
            <a:r>
              <a:rPr lang="en-US"/>
              <a:t>							</a:t>
            </a:r>
            <a:endParaRPr/>
          </a:p>
          <a:p>
            <a:pPr marL="457200" lvl="0" indent="0" algn="l" rtl="0">
              <a:spcBef>
                <a:spcPts val="1000"/>
              </a:spcBef>
              <a:spcAft>
                <a:spcPts val="0"/>
              </a:spcAft>
              <a:buNone/>
            </a:pPr>
            <a:endParaRPr/>
          </a:p>
        </p:txBody>
      </p:sp>
      <p:grpSp>
        <p:nvGrpSpPr>
          <p:cNvPr id="329" name="Google Shape;329;ga1ff07010f_0_168"/>
          <p:cNvGrpSpPr/>
          <p:nvPr/>
        </p:nvGrpSpPr>
        <p:grpSpPr>
          <a:xfrm>
            <a:off x="-2225" y="6475"/>
            <a:ext cx="12196443" cy="6845040"/>
            <a:chOff x="0" y="12276"/>
            <a:chExt cx="12197663" cy="6845725"/>
          </a:xfrm>
        </p:grpSpPr>
        <p:sp>
          <p:nvSpPr>
            <p:cNvPr id="330" name="Google Shape;330;ga1ff07010f_0_168"/>
            <p:cNvSpPr/>
            <p:nvPr/>
          </p:nvSpPr>
          <p:spPr>
            <a:xfrm>
              <a:off x="0" y="6207125"/>
              <a:ext cx="12192007" cy="650876"/>
            </a:xfrm>
            <a:custGeom>
              <a:avLst/>
              <a:gdLst/>
              <a:ahLst/>
              <a:cxnLst/>
              <a:rect l="l" t="t" r="r" b="b"/>
              <a:pathLst>
                <a:path w="12799" h="680" extrusionOk="0">
                  <a:moveTo>
                    <a:pt x="0" y="0"/>
                  </a:moveTo>
                  <a:lnTo>
                    <a:pt x="0" y="0"/>
                  </a:lnTo>
                  <a:lnTo>
                    <a:pt x="12799" y="0"/>
                  </a:lnTo>
                  <a:lnTo>
                    <a:pt x="12799" y="680"/>
                  </a:lnTo>
                  <a:lnTo>
                    <a:pt x="0" y="680"/>
                  </a:lnTo>
                  <a:lnTo>
                    <a:pt x="0" y="0"/>
                  </a:lnTo>
                  <a:close/>
                  <a:moveTo>
                    <a:pt x="12222" y="518"/>
                  </a:moveTo>
                  <a:lnTo>
                    <a:pt x="12222" y="518"/>
                  </a:lnTo>
                  <a:lnTo>
                    <a:pt x="12576" y="518"/>
                  </a:lnTo>
                  <a:lnTo>
                    <a:pt x="12576" y="164"/>
                  </a:lnTo>
                  <a:lnTo>
                    <a:pt x="12222" y="164"/>
                  </a:lnTo>
                  <a:lnTo>
                    <a:pt x="12222" y="518"/>
                  </a:lnTo>
                  <a:close/>
                  <a:moveTo>
                    <a:pt x="10951" y="518"/>
                  </a:moveTo>
                  <a:lnTo>
                    <a:pt x="10951" y="518"/>
                  </a:lnTo>
                  <a:lnTo>
                    <a:pt x="11305" y="518"/>
                  </a:lnTo>
                  <a:lnTo>
                    <a:pt x="11305" y="164"/>
                  </a:lnTo>
                  <a:lnTo>
                    <a:pt x="10951" y="164"/>
                  </a:lnTo>
                  <a:lnTo>
                    <a:pt x="10951" y="518"/>
                  </a:lnTo>
                  <a:close/>
                </a:path>
              </a:pathLst>
            </a:custGeom>
            <a:solidFill>
              <a:srgbClr val="2CAE2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1" name="Google Shape;331;ga1ff07010f_0_168"/>
            <p:cNvSpPr/>
            <p:nvPr/>
          </p:nvSpPr>
          <p:spPr>
            <a:xfrm>
              <a:off x="11034713" y="6364287"/>
              <a:ext cx="415925" cy="338138"/>
            </a:xfrm>
            <a:custGeom>
              <a:avLst/>
              <a:gdLst/>
              <a:ahLst/>
              <a:cxnLst/>
              <a:rect l="l" t="t" r="r" b="b"/>
              <a:pathLst>
                <a:path w="435" h="354" extrusionOk="0">
                  <a:moveTo>
                    <a:pt x="137" y="354"/>
                  </a:moveTo>
                  <a:lnTo>
                    <a:pt x="137" y="354"/>
                  </a:lnTo>
                  <a:cubicBezTo>
                    <a:pt x="301" y="354"/>
                    <a:pt x="391" y="218"/>
                    <a:pt x="391" y="100"/>
                  </a:cubicBezTo>
                  <a:cubicBezTo>
                    <a:pt x="391" y="96"/>
                    <a:pt x="391" y="92"/>
                    <a:pt x="390" y="88"/>
                  </a:cubicBezTo>
                  <a:cubicBezTo>
                    <a:pt x="408" y="76"/>
                    <a:pt x="423" y="60"/>
                    <a:pt x="435" y="42"/>
                  </a:cubicBezTo>
                  <a:cubicBezTo>
                    <a:pt x="419" y="49"/>
                    <a:pt x="402" y="54"/>
                    <a:pt x="384" y="56"/>
                  </a:cubicBezTo>
                  <a:cubicBezTo>
                    <a:pt x="402" y="45"/>
                    <a:pt x="416" y="28"/>
                    <a:pt x="423" y="7"/>
                  </a:cubicBezTo>
                  <a:cubicBezTo>
                    <a:pt x="406" y="17"/>
                    <a:pt x="387" y="24"/>
                    <a:pt x="366" y="28"/>
                  </a:cubicBezTo>
                  <a:cubicBezTo>
                    <a:pt x="350" y="11"/>
                    <a:pt x="327" y="0"/>
                    <a:pt x="301" y="0"/>
                  </a:cubicBezTo>
                  <a:cubicBezTo>
                    <a:pt x="252" y="0"/>
                    <a:pt x="212" y="40"/>
                    <a:pt x="212" y="89"/>
                  </a:cubicBezTo>
                  <a:cubicBezTo>
                    <a:pt x="212" y="96"/>
                    <a:pt x="213" y="103"/>
                    <a:pt x="214" y="110"/>
                  </a:cubicBezTo>
                  <a:cubicBezTo>
                    <a:pt x="140" y="106"/>
                    <a:pt x="74" y="71"/>
                    <a:pt x="30" y="17"/>
                  </a:cubicBezTo>
                  <a:cubicBezTo>
                    <a:pt x="22" y="30"/>
                    <a:pt x="18" y="45"/>
                    <a:pt x="18" y="61"/>
                  </a:cubicBezTo>
                  <a:cubicBezTo>
                    <a:pt x="18" y="92"/>
                    <a:pt x="34" y="120"/>
                    <a:pt x="58" y="136"/>
                  </a:cubicBezTo>
                  <a:cubicBezTo>
                    <a:pt x="43" y="135"/>
                    <a:pt x="29" y="131"/>
                    <a:pt x="17" y="125"/>
                  </a:cubicBezTo>
                  <a:lnTo>
                    <a:pt x="17" y="126"/>
                  </a:lnTo>
                  <a:cubicBezTo>
                    <a:pt x="17" y="169"/>
                    <a:pt x="48" y="205"/>
                    <a:pt x="89" y="213"/>
                  </a:cubicBezTo>
                  <a:cubicBezTo>
                    <a:pt x="81" y="215"/>
                    <a:pt x="74" y="216"/>
                    <a:pt x="65" y="216"/>
                  </a:cubicBezTo>
                  <a:cubicBezTo>
                    <a:pt x="60" y="216"/>
                    <a:pt x="54" y="216"/>
                    <a:pt x="49" y="215"/>
                  </a:cubicBezTo>
                  <a:cubicBezTo>
                    <a:pt x="60" y="250"/>
                    <a:pt x="93" y="276"/>
                    <a:pt x="132" y="277"/>
                  </a:cubicBezTo>
                  <a:cubicBezTo>
                    <a:pt x="101" y="301"/>
                    <a:pt x="63" y="315"/>
                    <a:pt x="21" y="315"/>
                  </a:cubicBezTo>
                  <a:cubicBezTo>
                    <a:pt x="14" y="315"/>
                    <a:pt x="7" y="314"/>
                    <a:pt x="0" y="314"/>
                  </a:cubicBezTo>
                  <a:cubicBezTo>
                    <a:pt x="39" y="339"/>
                    <a:pt x="86" y="354"/>
                    <a:pt x="137" y="354"/>
                  </a:cubicBezTo>
                  <a:close/>
                </a:path>
              </a:pathLst>
            </a:custGeom>
            <a:solidFill>
              <a:srgbClr val="FEFEF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32" name="Google Shape;332;ga1ff07010f_0_168"/>
            <p:cNvPicPr preferRelativeResize="0"/>
            <p:nvPr/>
          </p:nvPicPr>
          <p:blipFill rotWithShape="1">
            <a:blip r:embed="rId3">
              <a:alphaModFix/>
            </a:blip>
            <a:srcRect/>
            <a:stretch/>
          </p:blipFill>
          <p:spPr>
            <a:xfrm>
              <a:off x="10423525" y="6361112"/>
              <a:ext cx="344488" cy="342900"/>
            </a:xfrm>
            <a:prstGeom prst="rect">
              <a:avLst/>
            </a:prstGeom>
            <a:noFill/>
            <a:ln>
              <a:noFill/>
            </a:ln>
          </p:spPr>
        </p:pic>
        <p:pic>
          <p:nvPicPr>
            <p:cNvPr id="333" name="Google Shape;333;ga1ff07010f_0_168"/>
            <p:cNvPicPr preferRelativeResize="0"/>
            <p:nvPr/>
          </p:nvPicPr>
          <p:blipFill rotWithShape="1">
            <a:blip r:embed="rId4">
              <a:alphaModFix/>
            </a:blip>
            <a:srcRect/>
            <a:stretch/>
          </p:blipFill>
          <p:spPr>
            <a:xfrm>
              <a:off x="11639550" y="6362700"/>
              <a:ext cx="341313" cy="341313"/>
            </a:xfrm>
            <a:prstGeom prst="rect">
              <a:avLst/>
            </a:prstGeom>
            <a:noFill/>
            <a:ln>
              <a:noFill/>
            </a:ln>
          </p:spPr>
        </p:pic>
        <p:sp>
          <p:nvSpPr>
            <p:cNvPr id="334" name="Google Shape;334;ga1ff07010f_0_168"/>
            <p:cNvSpPr/>
            <p:nvPr/>
          </p:nvSpPr>
          <p:spPr>
            <a:xfrm>
              <a:off x="178179" y="6248487"/>
              <a:ext cx="30063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FFFFFF"/>
                  </a:solidFill>
                  <a:latin typeface="Calibri"/>
                  <a:ea typeface="Calibri"/>
                  <a:cs typeface="Calibri"/>
                  <a:sym typeface="Calibri"/>
                </a:rPr>
                <a:t>#N3CSDPA</a:t>
              </a:r>
              <a:endParaRPr/>
            </a:p>
          </p:txBody>
        </p:sp>
        <p:sp>
          <p:nvSpPr>
            <p:cNvPr id="335" name="Google Shape;335;ga1ff07010f_0_168"/>
            <p:cNvSpPr/>
            <p:nvPr/>
          </p:nvSpPr>
          <p:spPr>
            <a:xfrm>
              <a:off x="4763" y="12276"/>
              <a:ext cx="12192900" cy="904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36" name="Google Shape;336;ga1ff07010f_0_168"/>
            <p:cNvGrpSpPr/>
            <p:nvPr/>
          </p:nvGrpSpPr>
          <p:grpSpPr>
            <a:xfrm>
              <a:off x="78375" y="78372"/>
              <a:ext cx="12035035" cy="949798"/>
              <a:chOff x="-5921" y="-12945"/>
              <a:chExt cx="12203443" cy="1062295"/>
            </a:xfrm>
          </p:grpSpPr>
          <p:pic>
            <p:nvPicPr>
              <p:cNvPr id="337" name="Google Shape;337;ga1ff07010f_0_168"/>
              <p:cNvPicPr preferRelativeResize="0"/>
              <p:nvPr/>
            </p:nvPicPr>
            <p:blipFill rotWithShape="1">
              <a:blip r:embed="rId5">
                <a:alphaModFix/>
              </a:blip>
              <a:srcRect/>
              <a:stretch/>
            </p:blipFill>
            <p:spPr>
              <a:xfrm>
                <a:off x="-5921" y="-5142"/>
                <a:ext cx="2331720" cy="1054492"/>
              </a:xfrm>
              <a:prstGeom prst="rect">
                <a:avLst/>
              </a:prstGeom>
              <a:noFill/>
              <a:ln>
                <a:noFill/>
              </a:ln>
            </p:spPr>
          </p:pic>
          <p:pic>
            <p:nvPicPr>
              <p:cNvPr id="338" name="Google Shape;338;ga1ff07010f_0_168" descr="2020 Silver Gold Png Clipart - Transparent Png Clipart 2020 Gold Png, Png  Download , Transparent Png Image - PNGitem"/>
              <p:cNvPicPr preferRelativeResize="0"/>
              <p:nvPr/>
            </p:nvPicPr>
            <p:blipFill rotWithShape="1">
              <a:blip r:embed="rId6">
                <a:alphaModFix/>
              </a:blip>
              <a:srcRect/>
              <a:stretch/>
            </p:blipFill>
            <p:spPr>
              <a:xfrm>
                <a:off x="11212084" y="-12945"/>
                <a:ext cx="985437" cy="812780"/>
              </a:xfrm>
              <a:prstGeom prst="rect">
                <a:avLst/>
              </a:prstGeom>
              <a:noFill/>
              <a:ln>
                <a:noFill/>
              </a:ln>
            </p:spPr>
          </p:pic>
          <p:pic>
            <p:nvPicPr>
              <p:cNvPr id="339" name="Google Shape;339;ga1ff07010f_0_168"/>
              <p:cNvPicPr preferRelativeResize="0"/>
              <p:nvPr/>
            </p:nvPicPr>
            <p:blipFill rotWithShape="1">
              <a:blip r:embed="rId7">
                <a:alphaModFix/>
              </a:blip>
              <a:srcRect l="30911" r="19591"/>
              <a:stretch/>
            </p:blipFill>
            <p:spPr>
              <a:xfrm>
                <a:off x="4997831" y="5707"/>
                <a:ext cx="2331721" cy="900311"/>
              </a:xfrm>
              <a:prstGeom prst="rect">
                <a:avLst/>
              </a:prstGeom>
              <a:noFill/>
              <a:ln>
                <a:noFill/>
              </a:ln>
            </p:spPr>
          </p:pic>
          <p:pic>
            <p:nvPicPr>
              <p:cNvPr id="340" name="Google Shape;340;ga1ff07010f_0_168"/>
              <p:cNvPicPr preferRelativeResize="0"/>
              <p:nvPr/>
            </p:nvPicPr>
            <p:blipFill rotWithShape="1">
              <a:blip r:embed="rId8">
                <a:alphaModFix/>
              </a:blip>
              <a:srcRect l="38111" b="-3874"/>
              <a:stretch/>
            </p:blipFill>
            <p:spPr>
              <a:xfrm>
                <a:off x="7501447" y="-5142"/>
                <a:ext cx="1822757" cy="897380"/>
              </a:xfrm>
              <a:prstGeom prst="rect">
                <a:avLst/>
              </a:prstGeom>
              <a:noFill/>
              <a:ln>
                <a:noFill/>
              </a:ln>
            </p:spPr>
          </p:pic>
          <p:pic>
            <p:nvPicPr>
              <p:cNvPr id="341" name="Google Shape;341;ga1ff07010f_0_168"/>
              <p:cNvPicPr preferRelativeResize="0"/>
              <p:nvPr/>
            </p:nvPicPr>
            <p:blipFill rotWithShape="1">
              <a:blip r:embed="rId9">
                <a:alphaModFix/>
              </a:blip>
              <a:srcRect l="33267" t="9356" r="8704" b="37267"/>
              <a:stretch/>
            </p:blipFill>
            <p:spPr>
              <a:xfrm>
                <a:off x="2497696" y="5707"/>
                <a:ext cx="2328238" cy="914400"/>
              </a:xfrm>
              <a:prstGeom prst="rect">
                <a:avLst/>
              </a:prstGeom>
              <a:noFill/>
              <a:ln>
                <a:noFill/>
              </a:ln>
            </p:spPr>
          </p:pic>
          <p:pic>
            <p:nvPicPr>
              <p:cNvPr id="342" name="Google Shape;342;ga1ff07010f_0_168"/>
              <p:cNvPicPr preferRelativeResize="0"/>
              <p:nvPr/>
            </p:nvPicPr>
            <p:blipFill rotWithShape="1">
              <a:blip r:embed="rId10">
                <a:alphaModFix/>
              </a:blip>
              <a:srcRect l="41992" r="7849" b="3053"/>
              <a:stretch/>
            </p:blipFill>
            <p:spPr>
              <a:xfrm>
                <a:off x="9467696" y="12276"/>
                <a:ext cx="1635734" cy="787560"/>
              </a:xfrm>
              <a:prstGeom prst="rect">
                <a:avLst/>
              </a:prstGeom>
              <a:noFill/>
              <a:ln>
                <a:noFill/>
              </a:ln>
            </p:spPr>
          </p:pic>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5"/>
          <p:cNvSpPr txBox="1">
            <a:spLocks noGrp="1"/>
          </p:cNvSpPr>
          <p:nvPr>
            <p:ph type="title"/>
          </p:nvPr>
        </p:nvSpPr>
        <p:spPr>
          <a:xfrm>
            <a:off x="708917" y="2338432"/>
            <a:ext cx="10926733" cy="2181135"/>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None/>
            </a:pPr>
            <a:r>
              <a:rPr lang="en-US" b="1" dirty="0"/>
              <a:t>Empowering Students</a:t>
            </a:r>
            <a:br>
              <a:rPr lang="en-US" b="1" dirty="0"/>
            </a:br>
            <a:r>
              <a:rPr lang="en-US" sz="3000" b="1" dirty="0"/>
              <a:t>Emily Leslie, Business &amp; Cosmetology Success Coach – Stanly Community College</a:t>
            </a:r>
            <a:endParaRPr sz="3000" b="1" dirty="0"/>
          </a:p>
        </p:txBody>
      </p:sp>
      <p:grpSp>
        <p:nvGrpSpPr>
          <p:cNvPr id="170" name="Google Shape;170;p5"/>
          <p:cNvGrpSpPr/>
          <p:nvPr/>
        </p:nvGrpSpPr>
        <p:grpSpPr>
          <a:xfrm>
            <a:off x="-3175" y="4763"/>
            <a:ext cx="12196763" cy="6845300"/>
            <a:chOff x="0" y="12276"/>
            <a:chExt cx="12197522" cy="6845724"/>
          </a:xfrm>
        </p:grpSpPr>
        <p:sp>
          <p:nvSpPr>
            <p:cNvPr id="171" name="Google Shape;171;p5"/>
            <p:cNvSpPr/>
            <p:nvPr/>
          </p:nvSpPr>
          <p:spPr>
            <a:xfrm>
              <a:off x="0" y="6207125"/>
              <a:ext cx="12192000" cy="650875"/>
            </a:xfrm>
            <a:custGeom>
              <a:avLst/>
              <a:gdLst/>
              <a:ahLst/>
              <a:cxnLst/>
              <a:rect l="l" t="t" r="r" b="b"/>
              <a:pathLst>
                <a:path w="12799" h="680" extrusionOk="0">
                  <a:moveTo>
                    <a:pt x="0" y="0"/>
                  </a:moveTo>
                  <a:lnTo>
                    <a:pt x="0" y="0"/>
                  </a:lnTo>
                  <a:lnTo>
                    <a:pt x="12799" y="0"/>
                  </a:lnTo>
                  <a:lnTo>
                    <a:pt x="12799" y="680"/>
                  </a:lnTo>
                  <a:lnTo>
                    <a:pt x="0" y="680"/>
                  </a:lnTo>
                  <a:lnTo>
                    <a:pt x="0" y="0"/>
                  </a:lnTo>
                  <a:close/>
                  <a:moveTo>
                    <a:pt x="12222" y="518"/>
                  </a:moveTo>
                  <a:lnTo>
                    <a:pt x="12222" y="518"/>
                  </a:lnTo>
                  <a:lnTo>
                    <a:pt x="12576" y="518"/>
                  </a:lnTo>
                  <a:lnTo>
                    <a:pt x="12576" y="164"/>
                  </a:lnTo>
                  <a:lnTo>
                    <a:pt x="12222" y="164"/>
                  </a:lnTo>
                  <a:lnTo>
                    <a:pt x="12222" y="518"/>
                  </a:lnTo>
                  <a:close/>
                  <a:moveTo>
                    <a:pt x="10951" y="518"/>
                  </a:moveTo>
                  <a:lnTo>
                    <a:pt x="10951" y="518"/>
                  </a:lnTo>
                  <a:lnTo>
                    <a:pt x="11305" y="518"/>
                  </a:lnTo>
                  <a:lnTo>
                    <a:pt x="11305" y="164"/>
                  </a:lnTo>
                  <a:lnTo>
                    <a:pt x="10951" y="164"/>
                  </a:lnTo>
                  <a:lnTo>
                    <a:pt x="10951" y="518"/>
                  </a:lnTo>
                  <a:close/>
                </a:path>
              </a:pathLst>
            </a:custGeom>
            <a:solidFill>
              <a:srgbClr val="2CAE2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5"/>
            <p:cNvSpPr/>
            <p:nvPr/>
          </p:nvSpPr>
          <p:spPr>
            <a:xfrm>
              <a:off x="11034713" y="6364287"/>
              <a:ext cx="415925" cy="338138"/>
            </a:xfrm>
            <a:custGeom>
              <a:avLst/>
              <a:gdLst/>
              <a:ahLst/>
              <a:cxnLst/>
              <a:rect l="l" t="t" r="r" b="b"/>
              <a:pathLst>
                <a:path w="435" h="354" extrusionOk="0">
                  <a:moveTo>
                    <a:pt x="137" y="354"/>
                  </a:moveTo>
                  <a:lnTo>
                    <a:pt x="137" y="354"/>
                  </a:lnTo>
                  <a:cubicBezTo>
                    <a:pt x="301" y="354"/>
                    <a:pt x="391" y="218"/>
                    <a:pt x="391" y="100"/>
                  </a:cubicBezTo>
                  <a:cubicBezTo>
                    <a:pt x="391" y="96"/>
                    <a:pt x="391" y="92"/>
                    <a:pt x="390" y="88"/>
                  </a:cubicBezTo>
                  <a:cubicBezTo>
                    <a:pt x="408" y="76"/>
                    <a:pt x="423" y="60"/>
                    <a:pt x="435" y="42"/>
                  </a:cubicBezTo>
                  <a:cubicBezTo>
                    <a:pt x="419" y="49"/>
                    <a:pt x="402" y="54"/>
                    <a:pt x="384" y="56"/>
                  </a:cubicBezTo>
                  <a:cubicBezTo>
                    <a:pt x="402" y="45"/>
                    <a:pt x="416" y="28"/>
                    <a:pt x="423" y="7"/>
                  </a:cubicBezTo>
                  <a:cubicBezTo>
                    <a:pt x="406" y="17"/>
                    <a:pt x="387" y="24"/>
                    <a:pt x="366" y="28"/>
                  </a:cubicBezTo>
                  <a:cubicBezTo>
                    <a:pt x="350" y="11"/>
                    <a:pt x="327" y="0"/>
                    <a:pt x="301" y="0"/>
                  </a:cubicBezTo>
                  <a:cubicBezTo>
                    <a:pt x="252" y="0"/>
                    <a:pt x="212" y="40"/>
                    <a:pt x="212" y="89"/>
                  </a:cubicBezTo>
                  <a:cubicBezTo>
                    <a:pt x="212" y="96"/>
                    <a:pt x="213" y="103"/>
                    <a:pt x="214" y="110"/>
                  </a:cubicBezTo>
                  <a:cubicBezTo>
                    <a:pt x="140" y="106"/>
                    <a:pt x="74" y="71"/>
                    <a:pt x="30" y="17"/>
                  </a:cubicBezTo>
                  <a:cubicBezTo>
                    <a:pt x="22" y="30"/>
                    <a:pt x="18" y="45"/>
                    <a:pt x="18" y="61"/>
                  </a:cubicBezTo>
                  <a:cubicBezTo>
                    <a:pt x="18" y="92"/>
                    <a:pt x="34" y="120"/>
                    <a:pt x="58" y="136"/>
                  </a:cubicBezTo>
                  <a:cubicBezTo>
                    <a:pt x="43" y="135"/>
                    <a:pt x="29" y="131"/>
                    <a:pt x="17" y="125"/>
                  </a:cubicBezTo>
                  <a:lnTo>
                    <a:pt x="17" y="126"/>
                  </a:lnTo>
                  <a:cubicBezTo>
                    <a:pt x="17" y="169"/>
                    <a:pt x="48" y="205"/>
                    <a:pt x="89" y="213"/>
                  </a:cubicBezTo>
                  <a:cubicBezTo>
                    <a:pt x="81" y="215"/>
                    <a:pt x="74" y="216"/>
                    <a:pt x="65" y="216"/>
                  </a:cubicBezTo>
                  <a:cubicBezTo>
                    <a:pt x="60" y="216"/>
                    <a:pt x="54" y="216"/>
                    <a:pt x="49" y="215"/>
                  </a:cubicBezTo>
                  <a:cubicBezTo>
                    <a:pt x="60" y="250"/>
                    <a:pt x="93" y="276"/>
                    <a:pt x="132" y="277"/>
                  </a:cubicBezTo>
                  <a:cubicBezTo>
                    <a:pt x="101" y="301"/>
                    <a:pt x="63" y="315"/>
                    <a:pt x="21" y="315"/>
                  </a:cubicBezTo>
                  <a:cubicBezTo>
                    <a:pt x="14" y="315"/>
                    <a:pt x="7" y="314"/>
                    <a:pt x="0" y="314"/>
                  </a:cubicBezTo>
                  <a:cubicBezTo>
                    <a:pt x="39" y="339"/>
                    <a:pt x="86" y="354"/>
                    <a:pt x="137" y="354"/>
                  </a:cubicBezTo>
                  <a:close/>
                </a:path>
              </a:pathLst>
            </a:custGeom>
            <a:solidFill>
              <a:srgbClr val="FEFEF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3" name="Google Shape;173;p5"/>
            <p:cNvPicPr preferRelativeResize="0"/>
            <p:nvPr/>
          </p:nvPicPr>
          <p:blipFill rotWithShape="1">
            <a:blip r:embed="rId3">
              <a:alphaModFix/>
            </a:blip>
            <a:srcRect/>
            <a:stretch/>
          </p:blipFill>
          <p:spPr>
            <a:xfrm>
              <a:off x="10423525" y="6361112"/>
              <a:ext cx="344488" cy="342900"/>
            </a:xfrm>
            <a:prstGeom prst="rect">
              <a:avLst/>
            </a:prstGeom>
            <a:noFill/>
            <a:ln>
              <a:noFill/>
            </a:ln>
          </p:spPr>
        </p:pic>
        <p:pic>
          <p:nvPicPr>
            <p:cNvPr id="174" name="Google Shape;174;p5"/>
            <p:cNvPicPr preferRelativeResize="0"/>
            <p:nvPr/>
          </p:nvPicPr>
          <p:blipFill rotWithShape="1">
            <a:blip r:embed="rId4">
              <a:alphaModFix/>
            </a:blip>
            <a:srcRect/>
            <a:stretch/>
          </p:blipFill>
          <p:spPr>
            <a:xfrm>
              <a:off x="11639550" y="6362700"/>
              <a:ext cx="341313" cy="341313"/>
            </a:xfrm>
            <a:prstGeom prst="rect">
              <a:avLst/>
            </a:prstGeom>
            <a:noFill/>
            <a:ln>
              <a:noFill/>
            </a:ln>
          </p:spPr>
        </p:pic>
        <p:sp>
          <p:nvSpPr>
            <p:cNvPr id="175" name="Google Shape;175;p5"/>
            <p:cNvSpPr/>
            <p:nvPr/>
          </p:nvSpPr>
          <p:spPr>
            <a:xfrm>
              <a:off x="178179" y="6248487"/>
              <a:ext cx="300634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FFFF"/>
                  </a:solidFill>
                  <a:latin typeface="Calibri"/>
                  <a:ea typeface="Calibri"/>
                  <a:cs typeface="Calibri"/>
                  <a:sym typeface="Calibri"/>
                </a:rPr>
                <a:t>#N3CSDPA</a:t>
              </a:r>
              <a:endParaRPr/>
            </a:p>
          </p:txBody>
        </p:sp>
        <p:sp>
          <p:nvSpPr>
            <p:cNvPr id="176" name="Google Shape;176;p5"/>
            <p:cNvSpPr/>
            <p:nvPr/>
          </p:nvSpPr>
          <p:spPr>
            <a:xfrm>
              <a:off x="4763" y="12276"/>
              <a:ext cx="12192759" cy="9049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77" name="Google Shape;177;p5"/>
            <p:cNvGrpSpPr/>
            <p:nvPr/>
          </p:nvGrpSpPr>
          <p:grpSpPr>
            <a:xfrm>
              <a:off x="78375" y="78372"/>
              <a:ext cx="12035243" cy="949767"/>
              <a:chOff x="-5921" y="-12945"/>
              <a:chExt cx="12203442" cy="1062295"/>
            </a:xfrm>
          </p:grpSpPr>
          <p:pic>
            <p:nvPicPr>
              <p:cNvPr id="178" name="Google Shape;178;p5"/>
              <p:cNvPicPr preferRelativeResize="0"/>
              <p:nvPr/>
            </p:nvPicPr>
            <p:blipFill rotWithShape="1">
              <a:blip r:embed="rId5">
                <a:alphaModFix/>
              </a:blip>
              <a:srcRect/>
              <a:stretch/>
            </p:blipFill>
            <p:spPr>
              <a:xfrm>
                <a:off x="-5921" y="-5142"/>
                <a:ext cx="2331720" cy="1054492"/>
              </a:xfrm>
              <a:prstGeom prst="rect">
                <a:avLst/>
              </a:prstGeom>
              <a:noFill/>
              <a:ln>
                <a:noFill/>
              </a:ln>
            </p:spPr>
          </p:pic>
          <p:pic>
            <p:nvPicPr>
              <p:cNvPr id="179" name="Google Shape;179;p5" descr="2020 Silver Gold Png Clipart - Transparent Png Clipart 2020 Gold Png, Png  Download , Transparent Png Image - PNGitem"/>
              <p:cNvPicPr preferRelativeResize="0"/>
              <p:nvPr/>
            </p:nvPicPr>
            <p:blipFill rotWithShape="1">
              <a:blip r:embed="rId6">
                <a:alphaModFix/>
              </a:blip>
              <a:srcRect/>
              <a:stretch/>
            </p:blipFill>
            <p:spPr>
              <a:xfrm>
                <a:off x="11212084" y="-12945"/>
                <a:ext cx="985437" cy="812780"/>
              </a:xfrm>
              <a:prstGeom prst="rect">
                <a:avLst/>
              </a:prstGeom>
              <a:noFill/>
              <a:ln>
                <a:noFill/>
              </a:ln>
            </p:spPr>
          </p:pic>
          <p:pic>
            <p:nvPicPr>
              <p:cNvPr id="180" name="Google Shape;180;p5"/>
              <p:cNvPicPr preferRelativeResize="0"/>
              <p:nvPr/>
            </p:nvPicPr>
            <p:blipFill rotWithShape="1">
              <a:blip r:embed="rId7">
                <a:alphaModFix/>
              </a:blip>
              <a:srcRect l="30913" r="19589"/>
              <a:stretch/>
            </p:blipFill>
            <p:spPr>
              <a:xfrm>
                <a:off x="4997831" y="5707"/>
                <a:ext cx="2331720" cy="900311"/>
              </a:xfrm>
              <a:prstGeom prst="rect">
                <a:avLst/>
              </a:prstGeom>
              <a:noFill/>
              <a:ln>
                <a:noFill/>
              </a:ln>
            </p:spPr>
          </p:pic>
          <p:pic>
            <p:nvPicPr>
              <p:cNvPr id="181" name="Google Shape;181;p5"/>
              <p:cNvPicPr preferRelativeResize="0"/>
              <p:nvPr/>
            </p:nvPicPr>
            <p:blipFill rotWithShape="1">
              <a:blip r:embed="rId8">
                <a:alphaModFix/>
              </a:blip>
              <a:srcRect l="38110" t="-2" b="-3877"/>
              <a:stretch/>
            </p:blipFill>
            <p:spPr>
              <a:xfrm>
                <a:off x="7501447" y="-5142"/>
                <a:ext cx="1822758" cy="897380"/>
              </a:xfrm>
              <a:prstGeom prst="rect">
                <a:avLst/>
              </a:prstGeom>
              <a:noFill/>
              <a:ln>
                <a:noFill/>
              </a:ln>
            </p:spPr>
          </p:pic>
          <p:pic>
            <p:nvPicPr>
              <p:cNvPr id="182" name="Google Shape;182;p5"/>
              <p:cNvPicPr preferRelativeResize="0"/>
              <p:nvPr/>
            </p:nvPicPr>
            <p:blipFill rotWithShape="1">
              <a:blip r:embed="rId9">
                <a:alphaModFix/>
              </a:blip>
              <a:srcRect l="33266" t="9358" r="8706" b="37265"/>
              <a:stretch/>
            </p:blipFill>
            <p:spPr>
              <a:xfrm>
                <a:off x="2497696" y="5707"/>
                <a:ext cx="2328239" cy="914400"/>
              </a:xfrm>
              <a:prstGeom prst="rect">
                <a:avLst/>
              </a:prstGeom>
              <a:noFill/>
              <a:ln>
                <a:noFill/>
              </a:ln>
            </p:spPr>
          </p:pic>
          <p:pic>
            <p:nvPicPr>
              <p:cNvPr id="183" name="Google Shape;183;p5"/>
              <p:cNvPicPr preferRelativeResize="0"/>
              <p:nvPr/>
            </p:nvPicPr>
            <p:blipFill rotWithShape="1">
              <a:blip r:embed="rId10">
                <a:alphaModFix/>
              </a:blip>
              <a:srcRect l="41992" t="2" r="7850" b="3049"/>
              <a:stretch/>
            </p:blipFill>
            <p:spPr>
              <a:xfrm>
                <a:off x="9467696" y="12276"/>
                <a:ext cx="1635733" cy="787559"/>
              </a:xfrm>
              <a:prstGeom prst="rect">
                <a:avLst/>
              </a:prstGeom>
              <a:noFill/>
              <a:ln>
                <a:noFill/>
              </a:ln>
            </p:spPr>
          </p:pic>
        </p:grpSp>
      </p:grpSp>
    </p:spTree>
    <p:extLst>
      <p:ext uri="{BB962C8B-B14F-4D97-AF65-F5344CB8AC3E}">
        <p14:creationId xmlns:p14="http://schemas.microsoft.com/office/powerpoint/2010/main" val="1176033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6"/>
          <p:cNvSpPr txBox="1">
            <a:spLocks noGrp="1"/>
          </p:cNvSpPr>
          <p:nvPr>
            <p:ph type="title"/>
          </p:nvPr>
        </p:nvSpPr>
        <p:spPr>
          <a:xfrm>
            <a:off x="565043" y="892422"/>
            <a:ext cx="11188700" cy="80168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600" b="1" dirty="0"/>
              <a:t>Empowering Students</a:t>
            </a:r>
            <a:endParaRPr b="1" dirty="0"/>
          </a:p>
        </p:txBody>
      </p:sp>
      <p:grpSp>
        <p:nvGrpSpPr>
          <p:cNvPr id="350" name="Google Shape;350;p6"/>
          <p:cNvGrpSpPr/>
          <p:nvPr/>
        </p:nvGrpSpPr>
        <p:grpSpPr>
          <a:xfrm>
            <a:off x="-3175" y="4763"/>
            <a:ext cx="12196763" cy="6845300"/>
            <a:chOff x="0" y="12276"/>
            <a:chExt cx="12197522" cy="6845724"/>
          </a:xfrm>
        </p:grpSpPr>
        <p:sp>
          <p:nvSpPr>
            <p:cNvPr id="351" name="Google Shape;351;p6"/>
            <p:cNvSpPr/>
            <p:nvPr/>
          </p:nvSpPr>
          <p:spPr>
            <a:xfrm>
              <a:off x="0" y="6207125"/>
              <a:ext cx="12192000" cy="650875"/>
            </a:xfrm>
            <a:custGeom>
              <a:avLst/>
              <a:gdLst/>
              <a:ahLst/>
              <a:cxnLst/>
              <a:rect l="l" t="t" r="r" b="b"/>
              <a:pathLst>
                <a:path w="12799" h="680" extrusionOk="0">
                  <a:moveTo>
                    <a:pt x="0" y="0"/>
                  </a:moveTo>
                  <a:lnTo>
                    <a:pt x="0" y="0"/>
                  </a:lnTo>
                  <a:lnTo>
                    <a:pt x="12799" y="0"/>
                  </a:lnTo>
                  <a:lnTo>
                    <a:pt x="12799" y="680"/>
                  </a:lnTo>
                  <a:lnTo>
                    <a:pt x="0" y="680"/>
                  </a:lnTo>
                  <a:lnTo>
                    <a:pt x="0" y="0"/>
                  </a:lnTo>
                  <a:close/>
                  <a:moveTo>
                    <a:pt x="12222" y="518"/>
                  </a:moveTo>
                  <a:lnTo>
                    <a:pt x="12222" y="518"/>
                  </a:lnTo>
                  <a:lnTo>
                    <a:pt x="12576" y="518"/>
                  </a:lnTo>
                  <a:lnTo>
                    <a:pt x="12576" y="164"/>
                  </a:lnTo>
                  <a:lnTo>
                    <a:pt x="12222" y="164"/>
                  </a:lnTo>
                  <a:lnTo>
                    <a:pt x="12222" y="518"/>
                  </a:lnTo>
                  <a:close/>
                  <a:moveTo>
                    <a:pt x="10951" y="518"/>
                  </a:moveTo>
                  <a:lnTo>
                    <a:pt x="10951" y="518"/>
                  </a:lnTo>
                  <a:lnTo>
                    <a:pt x="11305" y="518"/>
                  </a:lnTo>
                  <a:lnTo>
                    <a:pt x="11305" y="164"/>
                  </a:lnTo>
                  <a:lnTo>
                    <a:pt x="10951" y="164"/>
                  </a:lnTo>
                  <a:lnTo>
                    <a:pt x="10951" y="518"/>
                  </a:lnTo>
                  <a:close/>
                </a:path>
              </a:pathLst>
            </a:custGeom>
            <a:solidFill>
              <a:srgbClr val="2CAE2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2" name="Google Shape;352;p6"/>
            <p:cNvSpPr/>
            <p:nvPr/>
          </p:nvSpPr>
          <p:spPr>
            <a:xfrm>
              <a:off x="11034713" y="6364287"/>
              <a:ext cx="415925" cy="338138"/>
            </a:xfrm>
            <a:custGeom>
              <a:avLst/>
              <a:gdLst/>
              <a:ahLst/>
              <a:cxnLst/>
              <a:rect l="l" t="t" r="r" b="b"/>
              <a:pathLst>
                <a:path w="435" h="354" extrusionOk="0">
                  <a:moveTo>
                    <a:pt x="137" y="354"/>
                  </a:moveTo>
                  <a:lnTo>
                    <a:pt x="137" y="354"/>
                  </a:lnTo>
                  <a:cubicBezTo>
                    <a:pt x="301" y="354"/>
                    <a:pt x="391" y="218"/>
                    <a:pt x="391" y="100"/>
                  </a:cubicBezTo>
                  <a:cubicBezTo>
                    <a:pt x="391" y="96"/>
                    <a:pt x="391" y="92"/>
                    <a:pt x="390" y="88"/>
                  </a:cubicBezTo>
                  <a:cubicBezTo>
                    <a:pt x="408" y="76"/>
                    <a:pt x="423" y="60"/>
                    <a:pt x="435" y="42"/>
                  </a:cubicBezTo>
                  <a:cubicBezTo>
                    <a:pt x="419" y="49"/>
                    <a:pt x="402" y="54"/>
                    <a:pt x="384" y="56"/>
                  </a:cubicBezTo>
                  <a:cubicBezTo>
                    <a:pt x="402" y="45"/>
                    <a:pt x="416" y="28"/>
                    <a:pt x="423" y="7"/>
                  </a:cubicBezTo>
                  <a:cubicBezTo>
                    <a:pt x="406" y="17"/>
                    <a:pt x="387" y="24"/>
                    <a:pt x="366" y="28"/>
                  </a:cubicBezTo>
                  <a:cubicBezTo>
                    <a:pt x="350" y="11"/>
                    <a:pt x="327" y="0"/>
                    <a:pt x="301" y="0"/>
                  </a:cubicBezTo>
                  <a:cubicBezTo>
                    <a:pt x="252" y="0"/>
                    <a:pt x="212" y="40"/>
                    <a:pt x="212" y="89"/>
                  </a:cubicBezTo>
                  <a:cubicBezTo>
                    <a:pt x="212" y="96"/>
                    <a:pt x="213" y="103"/>
                    <a:pt x="214" y="110"/>
                  </a:cubicBezTo>
                  <a:cubicBezTo>
                    <a:pt x="140" y="106"/>
                    <a:pt x="74" y="71"/>
                    <a:pt x="30" y="17"/>
                  </a:cubicBezTo>
                  <a:cubicBezTo>
                    <a:pt x="22" y="30"/>
                    <a:pt x="18" y="45"/>
                    <a:pt x="18" y="61"/>
                  </a:cubicBezTo>
                  <a:cubicBezTo>
                    <a:pt x="18" y="92"/>
                    <a:pt x="34" y="120"/>
                    <a:pt x="58" y="136"/>
                  </a:cubicBezTo>
                  <a:cubicBezTo>
                    <a:pt x="43" y="135"/>
                    <a:pt x="29" y="131"/>
                    <a:pt x="17" y="125"/>
                  </a:cubicBezTo>
                  <a:lnTo>
                    <a:pt x="17" y="126"/>
                  </a:lnTo>
                  <a:cubicBezTo>
                    <a:pt x="17" y="169"/>
                    <a:pt x="48" y="205"/>
                    <a:pt x="89" y="213"/>
                  </a:cubicBezTo>
                  <a:cubicBezTo>
                    <a:pt x="81" y="215"/>
                    <a:pt x="74" y="216"/>
                    <a:pt x="65" y="216"/>
                  </a:cubicBezTo>
                  <a:cubicBezTo>
                    <a:pt x="60" y="216"/>
                    <a:pt x="54" y="216"/>
                    <a:pt x="49" y="215"/>
                  </a:cubicBezTo>
                  <a:cubicBezTo>
                    <a:pt x="60" y="250"/>
                    <a:pt x="93" y="276"/>
                    <a:pt x="132" y="277"/>
                  </a:cubicBezTo>
                  <a:cubicBezTo>
                    <a:pt x="101" y="301"/>
                    <a:pt x="63" y="315"/>
                    <a:pt x="21" y="315"/>
                  </a:cubicBezTo>
                  <a:cubicBezTo>
                    <a:pt x="14" y="315"/>
                    <a:pt x="7" y="314"/>
                    <a:pt x="0" y="314"/>
                  </a:cubicBezTo>
                  <a:cubicBezTo>
                    <a:pt x="39" y="339"/>
                    <a:pt x="86" y="354"/>
                    <a:pt x="137" y="354"/>
                  </a:cubicBezTo>
                  <a:close/>
                </a:path>
              </a:pathLst>
            </a:custGeom>
            <a:solidFill>
              <a:srgbClr val="FEFEF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53" name="Google Shape;353;p6"/>
            <p:cNvPicPr preferRelativeResize="0"/>
            <p:nvPr/>
          </p:nvPicPr>
          <p:blipFill rotWithShape="1">
            <a:blip r:embed="rId3">
              <a:alphaModFix/>
            </a:blip>
            <a:srcRect/>
            <a:stretch/>
          </p:blipFill>
          <p:spPr>
            <a:xfrm>
              <a:off x="10423525" y="6361112"/>
              <a:ext cx="344488" cy="342900"/>
            </a:xfrm>
            <a:prstGeom prst="rect">
              <a:avLst/>
            </a:prstGeom>
            <a:noFill/>
            <a:ln>
              <a:noFill/>
            </a:ln>
          </p:spPr>
        </p:pic>
        <p:pic>
          <p:nvPicPr>
            <p:cNvPr id="354" name="Google Shape;354;p6"/>
            <p:cNvPicPr preferRelativeResize="0"/>
            <p:nvPr/>
          </p:nvPicPr>
          <p:blipFill rotWithShape="1">
            <a:blip r:embed="rId4">
              <a:alphaModFix/>
            </a:blip>
            <a:srcRect/>
            <a:stretch/>
          </p:blipFill>
          <p:spPr>
            <a:xfrm>
              <a:off x="11639550" y="6362700"/>
              <a:ext cx="341313" cy="341313"/>
            </a:xfrm>
            <a:prstGeom prst="rect">
              <a:avLst/>
            </a:prstGeom>
            <a:noFill/>
            <a:ln>
              <a:noFill/>
            </a:ln>
          </p:spPr>
        </p:pic>
        <p:sp>
          <p:nvSpPr>
            <p:cNvPr id="355" name="Google Shape;355;p6"/>
            <p:cNvSpPr/>
            <p:nvPr/>
          </p:nvSpPr>
          <p:spPr>
            <a:xfrm>
              <a:off x="178179" y="6248487"/>
              <a:ext cx="300634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FFFF"/>
                  </a:solidFill>
                  <a:latin typeface="Calibri"/>
                  <a:ea typeface="Calibri"/>
                  <a:cs typeface="Calibri"/>
                  <a:sym typeface="Calibri"/>
                </a:rPr>
                <a:t>#N3CSDPA</a:t>
              </a:r>
              <a:endParaRPr/>
            </a:p>
          </p:txBody>
        </p:sp>
        <p:sp>
          <p:nvSpPr>
            <p:cNvPr id="356" name="Google Shape;356;p6"/>
            <p:cNvSpPr/>
            <p:nvPr/>
          </p:nvSpPr>
          <p:spPr>
            <a:xfrm>
              <a:off x="4763" y="12276"/>
              <a:ext cx="12192759" cy="9049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57" name="Google Shape;357;p6"/>
            <p:cNvGrpSpPr/>
            <p:nvPr/>
          </p:nvGrpSpPr>
          <p:grpSpPr>
            <a:xfrm>
              <a:off x="78375" y="78372"/>
              <a:ext cx="12035243" cy="949767"/>
              <a:chOff x="-5921" y="-12945"/>
              <a:chExt cx="12203442" cy="1062295"/>
            </a:xfrm>
          </p:grpSpPr>
          <p:pic>
            <p:nvPicPr>
              <p:cNvPr id="358" name="Google Shape;358;p6"/>
              <p:cNvPicPr preferRelativeResize="0"/>
              <p:nvPr/>
            </p:nvPicPr>
            <p:blipFill rotWithShape="1">
              <a:blip r:embed="rId5">
                <a:alphaModFix/>
              </a:blip>
              <a:srcRect/>
              <a:stretch/>
            </p:blipFill>
            <p:spPr>
              <a:xfrm>
                <a:off x="-5921" y="-5142"/>
                <a:ext cx="2331720" cy="1054492"/>
              </a:xfrm>
              <a:prstGeom prst="rect">
                <a:avLst/>
              </a:prstGeom>
              <a:noFill/>
              <a:ln>
                <a:noFill/>
              </a:ln>
            </p:spPr>
          </p:pic>
          <p:pic>
            <p:nvPicPr>
              <p:cNvPr id="359" name="Google Shape;359;p6" descr="2020 Silver Gold Png Clipart - Transparent Png Clipart 2020 Gold Png, Png  Download , Transparent Png Image - PNGitem"/>
              <p:cNvPicPr preferRelativeResize="0"/>
              <p:nvPr/>
            </p:nvPicPr>
            <p:blipFill rotWithShape="1">
              <a:blip r:embed="rId6">
                <a:alphaModFix/>
              </a:blip>
              <a:srcRect/>
              <a:stretch/>
            </p:blipFill>
            <p:spPr>
              <a:xfrm>
                <a:off x="11212084" y="-12945"/>
                <a:ext cx="985437" cy="812780"/>
              </a:xfrm>
              <a:prstGeom prst="rect">
                <a:avLst/>
              </a:prstGeom>
              <a:noFill/>
              <a:ln>
                <a:noFill/>
              </a:ln>
            </p:spPr>
          </p:pic>
          <p:pic>
            <p:nvPicPr>
              <p:cNvPr id="360" name="Google Shape;360;p6"/>
              <p:cNvPicPr preferRelativeResize="0"/>
              <p:nvPr/>
            </p:nvPicPr>
            <p:blipFill rotWithShape="1">
              <a:blip r:embed="rId7">
                <a:alphaModFix/>
              </a:blip>
              <a:srcRect l="30913" r="19589"/>
              <a:stretch/>
            </p:blipFill>
            <p:spPr>
              <a:xfrm>
                <a:off x="4997831" y="5707"/>
                <a:ext cx="2331720" cy="900311"/>
              </a:xfrm>
              <a:prstGeom prst="rect">
                <a:avLst/>
              </a:prstGeom>
              <a:noFill/>
              <a:ln>
                <a:noFill/>
              </a:ln>
            </p:spPr>
          </p:pic>
          <p:pic>
            <p:nvPicPr>
              <p:cNvPr id="361" name="Google Shape;361;p6"/>
              <p:cNvPicPr preferRelativeResize="0"/>
              <p:nvPr/>
            </p:nvPicPr>
            <p:blipFill rotWithShape="1">
              <a:blip r:embed="rId8">
                <a:alphaModFix/>
              </a:blip>
              <a:srcRect l="38110" t="-2" b="-3877"/>
              <a:stretch/>
            </p:blipFill>
            <p:spPr>
              <a:xfrm>
                <a:off x="7501447" y="-5142"/>
                <a:ext cx="1822758" cy="897380"/>
              </a:xfrm>
              <a:prstGeom prst="rect">
                <a:avLst/>
              </a:prstGeom>
              <a:noFill/>
              <a:ln>
                <a:noFill/>
              </a:ln>
            </p:spPr>
          </p:pic>
          <p:pic>
            <p:nvPicPr>
              <p:cNvPr id="362" name="Google Shape;362;p6"/>
              <p:cNvPicPr preferRelativeResize="0"/>
              <p:nvPr/>
            </p:nvPicPr>
            <p:blipFill rotWithShape="1">
              <a:blip r:embed="rId9">
                <a:alphaModFix/>
              </a:blip>
              <a:srcRect l="33266" t="9358" r="8706" b="37265"/>
              <a:stretch/>
            </p:blipFill>
            <p:spPr>
              <a:xfrm>
                <a:off x="2497696" y="5707"/>
                <a:ext cx="2328239" cy="914400"/>
              </a:xfrm>
              <a:prstGeom prst="rect">
                <a:avLst/>
              </a:prstGeom>
              <a:noFill/>
              <a:ln>
                <a:noFill/>
              </a:ln>
            </p:spPr>
          </p:pic>
          <p:pic>
            <p:nvPicPr>
              <p:cNvPr id="363" name="Google Shape;363;p6"/>
              <p:cNvPicPr preferRelativeResize="0"/>
              <p:nvPr/>
            </p:nvPicPr>
            <p:blipFill rotWithShape="1">
              <a:blip r:embed="rId10">
                <a:alphaModFix/>
              </a:blip>
              <a:srcRect l="41992" t="2" r="7850" b="3049"/>
              <a:stretch/>
            </p:blipFill>
            <p:spPr>
              <a:xfrm>
                <a:off x="9467696" y="12276"/>
                <a:ext cx="1635733" cy="787559"/>
              </a:xfrm>
              <a:prstGeom prst="rect">
                <a:avLst/>
              </a:prstGeom>
              <a:noFill/>
              <a:ln>
                <a:noFill/>
              </a:ln>
            </p:spPr>
          </p:pic>
        </p:grpSp>
      </p:grpSp>
      <p:pic>
        <p:nvPicPr>
          <p:cNvPr id="24" name="Google Shape;362;p6">
            <a:extLst>
              <a:ext uri="{FF2B5EF4-FFF2-40B4-BE49-F238E27FC236}">
                <a16:creationId xmlns:a16="http://schemas.microsoft.com/office/drawing/2014/main" id="{CC9B5B98-30E4-42A2-93F8-1A52CCE1105F}"/>
              </a:ext>
            </a:extLst>
          </p:cNvPr>
          <p:cNvPicPr preferRelativeResize="0"/>
          <p:nvPr/>
        </p:nvPicPr>
        <p:blipFill rotWithShape="1">
          <a:blip r:embed="rId11">
            <a:alphaModFix/>
          </a:blip>
          <a:srcRect t="11402"/>
          <a:stretch/>
        </p:blipFill>
        <p:spPr>
          <a:xfrm>
            <a:off x="464268" y="1767761"/>
            <a:ext cx="11390250" cy="4305808"/>
          </a:xfrm>
          <a:prstGeom prst="rect">
            <a:avLst/>
          </a:prstGeom>
          <a:noFill/>
          <a:ln>
            <a:noFill/>
          </a:ln>
        </p:spPr>
      </p:pic>
    </p:spTree>
    <p:extLst>
      <p:ext uri="{BB962C8B-B14F-4D97-AF65-F5344CB8AC3E}">
        <p14:creationId xmlns:p14="http://schemas.microsoft.com/office/powerpoint/2010/main" val="2288722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6"/>
          <p:cNvSpPr txBox="1">
            <a:spLocks noGrp="1"/>
          </p:cNvSpPr>
          <p:nvPr>
            <p:ph type="title"/>
          </p:nvPr>
        </p:nvSpPr>
        <p:spPr>
          <a:xfrm>
            <a:off x="565043" y="892422"/>
            <a:ext cx="11188700" cy="80168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600" b="1" dirty="0"/>
              <a:t>Empowering Students</a:t>
            </a:r>
            <a:endParaRPr b="1" dirty="0"/>
          </a:p>
        </p:txBody>
      </p:sp>
      <p:grpSp>
        <p:nvGrpSpPr>
          <p:cNvPr id="350" name="Google Shape;350;p6"/>
          <p:cNvGrpSpPr/>
          <p:nvPr/>
        </p:nvGrpSpPr>
        <p:grpSpPr>
          <a:xfrm>
            <a:off x="-3175" y="4763"/>
            <a:ext cx="12196763" cy="6845300"/>
            <a:chOff x="0" y="12276"/>
            <a:chExt cx="12197522" cy="6845724"/>
          </a:xfrm>
        </p:grpSpPr>
        <p:sp>
          <p:nvSpPr>
            <p:cNvPr id="351" name="Google Shape;351;p6"/>
            <p:cNvSpPr/>
            <p:nvPr/>
          </p:nvSpPr>
          <p:spPr>
            <a:xfrm>
              <a:off x="0" y="6207125"/>
              <a:ext cx="12192000" cy="650875"/>
            </a:xfrm>
            <a:custGeom>
              <a:avLst/>
              <a:gdLst/>
              <a:ahLst/>
              <a:cxnLst/>
              <a:rect l="l" t="t" r="r" b="b"/>
              <a:pathLst>
                <a:path w="12799" h="680" extrusionOk="0">
                  <a:moveTo>
                    <a:pt x="0" y="0"/>
                  </a:moveTo>
                  <a:lnTo>
                    <a:pt x="0" y="0"/>
                  </a:lnTo>
                  <a:lnTo>
                    <a:pt x="12799" y="0"/>
                  </a:lnTo>
                  <a:lnTo>
                    <a:pt x="12799" y="680"/>
                  </a:lnTo>
                  <a:lnTo>
                    <a:pt x="0" y="680"/>
                  </a:lnTo>
                  <a:lnTo>
                    <a:pt x="0" y="0"/>
                  </a:lnTo>
                  <a:close/>
                  <a:moveTo>
                    <a:pt x="12222" y="518"/>
                  </a:moveTo>
                  <a:lnTo>
                    <a:pt x="12222" y="518"/>
                  </a:lnTo>
                  <a:lnTo>
                    <a:pt x="12576" y="518"/>
                  </a:lnTo>
                  <a:lnTo>
                    <a:pt x="12576" y="164"/>
                  </a:lnTo>
                  <a:lnTo>
                    <a:pt x="12222" y="164"/>
                  </a:lnTo>
                  <a:lnTo>
                    <a:pt x="12222" y="518"/>
                  </a:lnTo>
                  <a:close/>
                  <a:moveTo>
                    <a:pt x="10951" y="518"/>
                  </a:moveTo>
                  <a:lnTo>
                    <a:pt x="10951" y="518"/>
                  </a:lnTo>
                  <a:lnTo>
                    <a:pt x="11305" y="518"/>
                  </a:lnTo>
                  <a:lnTo>
                    <a:pt x="11305" y="164"/>
                  </a:lnTo>
                  <a:lnTo>
                    <a:pt x="10951" y="164"/>
                  </a:lnTo>
                  <a:lnTo>
                    <a:pt x="10951" y="518"/>
                  </a:lnTo>
                  <a:close/>
                </a:path>
              </a:pathLst>
            </a:custGeom>
            <a:solidFill>
              <a:srgbClr val="2CAE2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2" name="Google Shape;352;p6"/>
            <p:cNvSpPr/>
            <p:nvPr/>
          </p:nvSpPr>
          <p:spPr>
            <a:xfrm>
              <a:off x="11034713" y="6364287"/>
              <a:ext cx="415925" cy="338138"/>
            </a:xfrm>
            <a:custGeom>
              <a:avLst/>
              <a:gdLst/>
              <a:ahLst/>
              <a:cxnLst/>
              <a:rect l="l" t="t" r="r" b="b"/>
              <a:pathLst>
                <a:path w="435" h="354" extrusionOk="0">
                  <a:moveTo>
                    <a:pt x="137" y="354"/>
                  </a:moveTo>
                  <a:lnTo>
                    <a:pt x="137" y="354"/>
                  </a:lnTo>
                  <a:cubicBezTo>
                    <a:pt x="301" y="354"/>
                    <a:pt x="391" y="218"/>
                    <a:pt x="391" y="100"/>
                  </a:cubicBezTo>
                  <a:cubicBezTo>
                    <a:pt x="391" y="96"/>
                    <a:pt x="391" y="92"/>
                    <a:pt x="390" y="88"/>
                  </a:cubicBezTo>
                  <a:cubicBezTo>
                    <a:pt x="408" y="76"/>
                    <a:pt x="423" y="60"/>
                    <a:pt x="435" y="42"/>
                  </a:cubicBezTo>
                  <a:cubicBezTo>
                    <a:pt x="419" y="49"/>
                    <a:pt x="402" y="54"/>
                    <a:pt x="384" y="56"/>
                  </a:cubicBezTo>
                  <a:cubicBezTo>
                    <a:pt x="402" y="45"/>
                    <a:pt x="416" y="28"/>
                    <a:pt x="423" y="7"/>
                  </a:cubicBezTo>
                  <a:cubicBezTo>
                    <a:pt x="406" y="17"/>
                    <a:pt x="387" y="24"/>
                    <a:pt x="366" y="28"/>
                  </a:cubicBezTo>
                  <a:cubicBezTo>
                    <a:pt x="350" y="11"/>
                    <a:pt x="327" y="0"/>
                    <a:pt x="301" y="0"/>
                  </a:cubicBezTo>
                  <a:cubicBezTo>
                    <a:pt x="252" y="0"/>
                    <a:pt x="212" y="40"/>
                    <a:pt x="212" y="89"/>
                  </a:cubicBezTo>
                  <a:cubicBezTo>
                    <a:pt x="212" y="96"/>
                    <a:pt x="213" y="103"/>
                    <a:pt x="214" y="110"/>
                  </a:cubicBezTo>
                  <a:cubicBezTo>
                    <a:pt x="140" y="106"/>
                    <a:pt x="74" y="71"/>
                    <a:pt x="30" y="17"/>
                  </a:cubicBezTo>
                  <a:cubicBezTo>
                    <a:pt x="22" y="30"/>
                    <a:pt x="18" y="45"/>
                    <a:pt x="18" y="61"/>
                  </a:cubicBezTo>
                  <a:cubicBezTo>
                    <a:pt x="18" y="92"/>
                    <a:pt x="34" y="120"/>
                    <a:pt x="58" y="136"/>
                  </a:cubicBezTo>
                  <a:cubicBezTo>
                    <a:pt x="43" y="135"/>
                    <a:pt x="29" y="131"/>
                    <a:pt x="17" y="125"/>
                  </a:cubicBezTo>
                  <a:lnTo>
                    <a:pt x="17" y="126"/>
                  </a:lnTo>
                  <a:cubicBezTo>
                    <a:pt x="17" y="169"/>
                    <a:pt x="48" y="205"/>
                    <a:pt x="89" y="213"/>
                  </a:cubicBezTo>
                  <a:cubicBezTo>
                    <a:pt x="81" y="215"/>
                    <a:pt x="74" y="216"/>
                    <a:pt x="65" y="216"/>
                  </a:cubicBezTo>
                  <a:cubicBezTo>
                    <a:pt x="60" y="216"/>
                    <a:pt x="54" y="216"/>
                    <a:pt x="49" y="215"/>
                  </a:cubicBezTo>
                  <a:cubicBezTo>
                    <a:pt x="60" y="250"/>
                    <a:pt x="93" y="276"/>
                    <a:pt x="132" y="277"/>
                  </a:cubicBezTo>
                  <a:cubicBezTo>
                    <a:pt x="101" y="301"/>
                    <a:pt x="63" y="315"/>
                    <a:pt x="21" y="315"/>
                  </a:cubicBezTo>
                  <a:cubicBezTo>
                    <a:pt x="14" y="315"/>
                    <a:pt x="7" y="314"/>
                    <a:pt x="0" y="314"/>
                  </a:cubicBezTo>
                  <a:cubicBezTo>
                    <a:pt x="39" y="339"/>
                    <a:pt x="86" y="354"/>
                    <a:pt x="137" y="354"/>
                  </a:cubicBezTo>
                  <a:close/>
                </a:path>
              </a:pathLst>
            </a:custGeom>
            <a:solidFill>
              <a:srgbClr val="FEFEF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53" name="Google Shape;353;p6"/>
            <p:cNvPicPr preferRelativeResize="0"/>
            <p:nvPr/>
          </p:nvPicPr>
          <p:blipFill rotWithShape="1">
            <a:blip r:embed="rId3">
              <a:alphaModFix/>
            </a:blip>
            <a:srcRect/>
            <a:stretch/>
          </p:blipFill>
          <p:spPr>
            <a:xfrm>
              <a:off x="10423525" y="6361112"/>
              <a:ext cx="344488" cy="342900"/>
            </a:xfrm>
            <a:prstGeom prst="rect">
              <a:avLst/>
            </a:prstGeom>
            <a:noFill/>
            <a:ln>
              <a:noFill/>
            </a:ln>
          </p:spPr>
        </p:pic>
        <p:pic>
          <p:nvPicPr>
            <p:cNvPr id="354" name="Google Shape;354;p6"/>
            <p:cNvPicPr preferRelativeResize="0"/>
            <p:nvPr/>
          </p:nvPicPr>
          <p:blipFill rotWithShape="1">
            <a:blip r:embed="rId4">
              <a:alphaModFix/>
            </a:blip>
            <a:srcRect/>
            <a:stretch/>
          </p:blipFill>
          <p:spPr>
            <a:xfrm>
              <a:off x="11639550" y="6362700"/>
              <a:ext cx="341313" cy="341313"/>
            </a:xfrm>
            <a:prstGeom prst="rect">
              <a:avLst/>
            </a:prstGeom>
            <a:noFill/>
            <a:ln>
              <a:noFill/>
            </a:ln>
          </p:spPr>
        </p:pic>
        <p:sp>
          <p:nvSpPr>
            <p:cNvPr id="355" name="Google Shape;355;p6"/>
            <p:cNvSpPr/>
            <p:nvPr/>
          </p:nvSpPr>
          <p:spPr>
            <a:xfrm>
              <a:off x="178179" y="6248487"/>
              <a:ext cx="300634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FFFF"/>
                  </a:solidFill>
                  <a:latin typeface="Calibri"/>
                  <a:ea typeface="Calibri"/>
                  <a:cs typeface="Calibri"/>
                  <a:sym typeface="Calibri"/>
                </a:rPr>
                <a:t>#N3CSDPA</a:t>
              </a:r>
              <a:endParaRPr/>
            </a:p>
          </p:txBody>
        </p:sp>
        <p:sp>
          <p:nvSpPr>
            <p:cNvPr id="356" name="Google Shape;356;p6"/>
            <p:cNvSpPr/>
            <p:nvPr/>
          </p:nvSpPr>
          <p:spPr>
            <a:xfrm>
              <a:off x="4763" y="12276"/>
              <a:ext cx="12192759" cy="9049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57" name="Google Shape;357;p6"/>
            <p:cNvGrpSpPr/>
            <p:nvPr/>
          </p:nvGrpSpPr>
          <p:grpSpPr>
            <a:xfrm>
              <a:off x="78375" y="78372"/>
              <a:ext cx="12035243" cy="949767"/>
              <a:chOff x="-5921" y="-12945"/>
              <a:chExt cx="12203442" cy="1062295"/>
            </a:xfrm>
          </p:grpSpPr>
          <p:pic>
            <p:nvPicPr>
              <p:cNvPr id="358" name="Google Shape;358;p6"/>
              <p:cNvPicPr preferRelativeResize="0"/>
              <p:nvPr/>
            </p:nvPicPr>
            <p:blipFill rotWithShape="1">
              <a:blip r:embed="rId5">
                <a:alphaModFix/>
              </a:blip>
              <a:srcRect/>
              <a:stretch/>
            </p:blipFill>
            <p:spPr>
              <a:xfrm>
                <a:off x="-5921" y="-5142"/>
                <a:ext cx="2331720" cy="1054492"/>
              </a:xfrm>
              <a:prstGeom prst="rect">
                <a:avLst/>
              </a:prstGeom>
              <a:noFill/>
              <a:ln>
                <a:noFill/>
              </a:ln>
            </p:spPr>
          </p:pic>
          <p:pic>
            <p:nvPicPr>
              <p:cNvPr id="359" name="Google Shape;359;p6" descr="2020 Silver Gold Png Clipart - Transparent Png Clipart 2020 Gold Png, Png  Download , Transparent Png Image - PNGitem"/>
              <p:cNvPicPr preferRelativeResize="0"/>
              <p:nvPr/>
            </p:nvPicPr>
            <p:blipFill rotWithShape="1">
              <a:blip r:embed="rId6">
                <a:alphaModFix/>
              </a:blip>
              <a:srcRect/>
              <a:stretch/>
            </p:blipFill>
            <p:spPr>
              <a:xfrm>
                <a:off x="11212084" y="-12945"/>
                <a:ext cx="985437" cy="812780"/>
              </a:xfrm>
              <a:prstGeom prst="rect">
                <a:avLst/>
              </a:prstGeom>
              <a:noFill/>
              <a:ln>
                <a:noFill/>
              </a:ln>
            </p:spPr>
          </p:pic>
          <p:pic>
            <p:nvPicPr>
              <p:cNvPr id="360" name="Google Shape;360;p6"/>
              <p:cNvPicPr preferRelativeResize="0"/>
              <p:nvPr/>
            </p:nvPicPr>
            <p:blipFill rotWithShape="1">
              <a:blip r:embed="rId7">
                <a:alphaModFix/>
              </a:blip>
              <a:srcRect l="30913" r="19589"/>
              <a:stretch/>
            </p:blipFill>
            <p:spPr>
              <a:xfrm>
                <a:off x="4997831" y="5707"/>
                <a:ext cx="2331720" cy="900311"/>
              </a:xfrm>
              <a:prstGeom prst="rect">
                <a:avLst/>
              </a:prstGeom>
              <a:noFill/>
              <a:ln>
                <a:noFill/>
              </a:ln>
            </p:spPr>
          </p:pic>
          <p:pic>
            <p:nvPicPr>
              <p:cNvPr id="361" name="Google Shape;361;p6"/>
              <p:cNvPicPr preferRelativeResize="0"/>
              <p:nvPr/>
            </p:nvPicPr>
            <p:blipFill rotWithShape="1">
              <a:blip r:embed="rId8">
                <a:alphaModFix/>
              </a:blip>
              <a:srcRect l="38110" t="-2" b="-3877"/>
              <a:stretch/>
            </p:blipFill>
            <p:spPr>
              <a:xfrm>
                <a:off x="7501447" y="-5142"/>
                <a:ext cx="1822758" cy="897380"/>
              </a:xfrm>
              <a:prstGeom prst="rect">
                <a:avLst/>
              </a:prstGeom>
              <a:noFill/>
              <a:ln>
                <a:noFill/>
              </a:ln>
            </p:spPr>
          </p:pic>
          <p:pic>
            <p:nvPicPr>
              <p:cNvPr id="362" name="Google Shape;362;p6"/>
              <p:cNvPicPr preferRelativeResize="0"/>
              <p:nvPr/>
            </p:nvPicPr>
            <p:blipFill rotWithShape="1">
              <a:blip r:embed="rId9">
                <a:alphaModFix/>
              </a:blip>
              <a:srcRect l="33266" t="9358" r="8706" b="37265"/>
              <a:stretch/>
            </p:blipFill>
            <p:spPr>
              <a:xfrm>
                <a:off x="2497696" y="5707"/>
                <a:ext cx="2328239" cy="914400"/>
              </a:xfrm>
              <a:prstGeom prst="rect">
                <a:avLst/>
              </a:prstGeom>
              <a:noFill/>
              <a:ln>
                <a:noFill/>
              </a:ln>
            </p:spPr>
          </p:pic>
          <p:pic>
            <p:nvPicPr>
              <p:cNvPr id="363" name="Google Shape;363;p6"/>
              <p:cNvPicPr preferRelativeResize="0"/>
              <p:nvPr/>
            </p:nvPicPr>
            <p:blipFill rotWithShape="1">
              <a:blip r:embed="rId10">
                <a:alphaModFix/>
              </a:blip>
              <a:srcRect l="41992" t="2" r="7850" b="3049"/>
              <a:stretch/>
            </p:blipFill>
            <p:spPr>
              <a:xfrm>
                <a:off x="9467696" y="12276"/>
                <a:ext cx="1635733" cy="787559"/>
              </a:xfrm>
              <a:prstGeom prst="rect">
                <a:avLst/>
              </a:prstGeom>
              <a:noFill/>
              <a:ln>
                <a:noFill/>
              </a:ln>
            </p:spPr>
          </p:pic>
        </p:grpSp>
      </p:grpSp>
      <p:pic>
        <p:nvPicPr>
          <p:cNvPr id="18" name="Google Shape;382;p7">
            <a:extLst>
              <a:ext uri="{FF2B5EF4-FFF2-40B4-BE49-F238E27FC236}">
                <a16:creationId xmlns:a16="http://schemas.microsoft.com/office/drawing/2014/main" id="{25497D26-0EB6-4ED5-92D5-04A9C86C5768}"/>
              </a:ext>
            </a:extLst>
          </p:cNvPr>
          <p:cNvPicPr preferRelativeResize="0"/>
          <p:nvPr/>
        </p:nvPicPr>
        <p:blipFill>
          <a:blip r:embed="rId11">
            <a:alphaModFix/>
          </a:blip>
          <a:stretch>
            <a:fillRect/>
          </a:stretch>
        </p:blipFill>
        <p:spPr>
          <a:xfrm>
            <a:off x="1" y="1684994"/>
            <a:ext cx="12191999" cy="4105846"/>
          </a:xfrm>
          <a:prstGeom prst="rect">
            <a:avLst/>
          </a:prstGeom>
          <a:noFill/>
          <a:ln>
            <a:noFill/>
          </a:ln>
        </p:spPr>
      </p:pic>
    </p:spTree>
    <p:extLst>
      <p:ext uri="{BB962C8B-B14F-4D97-AF65-F5344CB8AC3E}">
        <p14:creationId xmlns:p14="http://schemas.microsoft.com/office/powerpoint/2010/main" val="438384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5"/>
          <p:cNvSpPr txBox="1">
            <a:spLocks noGrp="1"/>
          </p:cNvSpPr>
          <p:nvPr>
            <p:ph type="title"/>
          </p:nvPr>
        </p:nvSpPr>
        <p:spPr>
          <a:xfrm>
            <a:off x="513708" y="2338432"/>
            <a:ext cx="11674358" cy="218113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b="1" dirty="0"/>
              <a:t>Academic Planning &amp; Registering </a:t>
            </a:r>
            <a:br>
              <a:rPr lang="en-US" b="1" dirty="0"/>
            </a:br>
            <a:r>
              <a:rPr lang="en-US" sz="3000" b="1" dirty="0"/>
              <a:t>Ann Jones, Senior Registrar – Fayetteville Technical Community College</a:t>
            </a:r>
            <a:br>
              <a:rPr lang="en-US" sz="3000" b="1" dirty="0"/>
            </a:br>
            <a:r>
              <a:rPr lang="en-US" sz="3000" b="1" dirty="0"/>
              <a:t>Gwendolyn Whitaker, Registrar – Forsyth Technical Community College</a:t>
            </a:r>
            <a:endParaRPr b="1" dirty="0"/>
          </a:p>
        </p:txBody>
      </p:sp>
      <p:grpSp>
        <p:nvGrpSpPr>
          <p:cNvPr id="170" name="Google Shape;170;p5"/>
          <p:cNvGrpSpPr/>
          <p:nvPr/>
        </p:nvGrpSpPr>
        <p:grpSpPr>
          <a:xfrm>
            <a:off x="-3175" y="4763"/>
            <a:ext cx="12196763" cy="6845300"/>
            <a:chOff x="0" y="12276"/>
            <a:chExt cx="12197522" cy="6845724"/>
          </a:xfrm>
        </p:grpSpPr>
        <p:sp>
          <p:nvSpPr>
            <p:cNvPr id="171" name="Google Shape;171;p5"/>
            <p:cNvSpPr/>
            <p:nvPr/>
          </p:nvSpPr>
          <p:spPr>
            <a:xfrm>
              <a:off x="0" y="6207125"/>
              <a:ext cx="12192000" cy="650875"/>
            </a:xfrm>
            <a:custGeom>
              <a:avLst/>
              <a:gdLst/>
              <a:ahLst/>
              <a:cxnLst/>
              <a:rect l="l" t="t" r="r" b="b"/>
              <a:pathLst>
                <a:path w="12799" h="680" extrusionOk="0">
                  <a:moveTo>
                    <a:pt x="0" y="0"/>
                  </a:moveTo>
                  <a:lnTo>
                    <a:pt x="0" y="0"/>
                  </a:lnTo>
                  <a:lnTo>
                    <a:pt x="12799" y="0"/>
                  </a:lnTo>
                  <a:lnTo>
                    <a:pt x="12799" y="680"/>
                  </a:lnTo>
                  <a:lnTo>
                    <a:pt x="0" y="680"/>
                  </a:lnTo>
                  <a:lnTo>
                    <a:pt x="0" y="0"/>
                  </a:lnTo>
                  <a:close/>
                  <a:moveTo>
                    <a:pt x="12222" y="518"/>
                  </a:moveTo>
                  <a:lnTo>
                    <a:pt x="12222" y="518"/>
                  </a:lnTo>
                  <a:lnTo>
                    <a:pt x="12576" y="518"/>
                  </a:lnTo>
                  <a:lnTo>
                    <a:pt x="12576" y="164"/>
                  </a:lnTo>
                  <a:lnTo>
                    <a:pt x="12222" y="164"/>
                  </a:lnTo>
                  <a:lnTo>
                    <a:pt x="12222" y="518"/>
                  </a:lnTo>
                  <a:close/>
                  <a:moveTo>
                    <a:pt x="10951" y="518"/>
                  </a:moveTo>
                  <a:lnTo>
                    <a:pt x="10951" y="518"/>
                  </a:lnTo>
                  <a:lnTo>
                    <a:pt x="11305" y="518"/>
                  </a:lnTo>
                  <a:lnTo>
                    <a:pt x="11305" y="164"/>
                  </a:lnTo>
                  <a:lnTo>
                    <a:pt x="10951" y="164"/>
                  </a:lnTo>
                  <a:lnTo>
                    <a:pt x="10951" y="518"/>
                  </a:lnTo>
                  <a:close/>
                </a:path>
              </a:pathLst>
            </a:custGeom>
            <a:solidFill>
              <a:srgbClr val="2CAE2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5"/>
            <p:cNvSpPr/>
            <p:nvPr/>
          </p:nvSpPr>
          <p:spPr>
            <a:xfrm>
              <a:off x="11034713" y="6364287"/>
              <a:ext cx="415925" cy="338138"/>
            </a:xfrm>
            <a:custGeom>
              <a:avLst/>
              <a:gdLst/>
              <a:ahLst/>
              <a:cxnLst/>
              <a:rect l="l" t="t" r="r" b="b"/>
              <a:pathLst>
                <a:path w="435" h="354" extrusionOk="0">
                  <a:moveTo>
                    <a:pt x="137" y="354"/>
                  </a:moveTo>
                  <a:lnTo>
                    <a:pt x="137" y="354"/>
                  </a:lnTo>
                  <a:cubicBezTo>
                    <a:pt x="301" y="354"/>
                    <a:pt x="391" y="218"/>
                    <a:pt x="391" y="100"/>
                  </a:cubicBezTo>
                  <a:cubicBezTo>
                    <a:pt x="391" y="96"/>
                    <a:pt x="391" y="92"/>
                    <a:pt x="390" y="88"/>
                  </a:cubicBezTo>
                  <a:cubicBezTo>
                    <a:pt x="408" y="76"/>
                    <a:pt x="423" y="60"/>
                    <a:pt x="435" y="42"/>
                  </a:cubicBezTo>
                  <a:cubicBezTo>
                    <a:pt x="419" y="49"/>
                    <a:pt x="402" y="54"/>
                    <a:pt x="384" y="56"/>
                  </a:cubicBezTo>
                  <a:cubicBezTo>
                    <a:pt x="402" y="45"/>
                    <a:pt x="416" y="28"/>
                    <a:pt x="423" y="7"/>
                  </a:cubicBezTo>
                  <a:cubicBezTo>
                    <a:pt x="406" y="17"/>
                    <a:pt x="387" y="24"/>
                    <a:pt x="366" y="28"/>
                  </a:cubicBezTo>
                  <a:cubicBezTo>
                    <a:pt x="350" y="11"/>
                    <a:pt x="327" y="0"/>
                    <a:pt x="301" y="0"/>
                  </a:cubicBezTo>
                  <a:cubicBezTo>
                    <a:pt x="252" y="0"/>
                    <a:pt x="212" y="40"/>
                    <a:pt x="212" y="89"/>
                  </a:cubicBezTo>
                  <a:cubicBezTo>
                    <a:pt x="212" y="96"/>
                    <a:pt x="213" y="103"/>
                    <a:pt x="214" y="110"/>
                  </a:cubicBezTo>
                  <a:cubicBezTo>
                    <a:pt x="140" y="106"/>
                    <a:pt x="74" y="71"/>
                    <a:pt x="30" y="17"/>
                  </a:cubicBezTo>
                  <a:cubicBezTo>
                    <a:pt x="22" y="30"/>
                    <a:pt x="18" y="45"/>
                    <a:pt x="18" y="61"/>
                  </a:cubicBezTo>
                  <a:cubicBezTo>
                    <a:pt x="18" y="92"/>
                    <a:pt x="34" y="120"/>
                    <a:pt x="58" y="136"/>
                  </a:cubicBezTo>
                  <a:cubicBezTo>
                    <a:pt x="43" y="135"/>
                    <a:pt x="29" y="131"/>
                    <a:pt x="17" y="125"/>
                  </a:cubicBezTo>
                  <a:lnTo>
                    <a:pt x="17" y="126"/>
                  </a:lnTo>
                  <a:cubicBezTo>
                    <a:pt x="17" y="169"/>
                    <a:pt x="48" y="205"/>
                    <a:pt x="89" y="213"/>
                  </a:cubicBezTo>
                  <a:cubicBezTo>
                    <a:pt x="81" y="215"/>
                    <a:pt x="74" y="216"/>
                    <a:pt x="65" y="216"/>
                  </a:cubicBezTo>
                  <a:cubicBezTo>
                    <a:pt x="60" y="216"/>
                    <a:pt x="54" y="216"/>
                    <a:pt x="49" y="215"/>
                  </a:cubicBezTo>
                  <a:cubicBezTo>
                    <a:pt x="60" y="250"/>
                    <a:pt x="93" y="276"/>
                    <a:pt x="132" y="277"/>
                  </a:cubicBezTo>
                  <a:cubicBezTo>
                    <a:pt x="101" y="301"/>
                    <a:pt x="63" y="315"/>
                    <a:pt x="21" y="315"/>
                  </a:cubicBezTo>
                  <a:cubicBezTo>
                    <a:pt x="14" y="315"/>
                    <a:pt x="7" y="314"/>
                    <a:pt x="0" y="314"/>
                  </a:cubicBezTo>
                  <a:cubicBezTo>
                    <a:pt x="39" y="339"/>
                    <a:pt x="86" y="354"/>
                    <a:pt x="137" y="354"/>
                  </a:cubicBezTo>
                  <a:close/>
                </a:path>
              </a:pathLst>
            </a:custGeom>
            <a:solidFill>
              <a:srgbClr val="FEFEF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3" name="Google Shape;173;p5"/>
            <p:cNvPicPr preferRelativeResize="0"/>
            <p:nvPr/>
          </p:nvPicPr>
          <p:blipFill rotWithShape="1">
            <a:blip r:embed="rId3">
              <a:alphaModFix/>
            </a:blip>
            <a:srcRect/>
            <a:stretch/>
          </p:blipFill>
          <p:spPr>
            <a:xfrm>
              <a:off x="10423525" y="6361112"/>
              <a:ext cx="344488" cy="342900"/>
            </a:xfrm>
            <a:prstGeom prst="rect">
              <a:avLst/>
            </a:prstGeom>
            <a:noFill/>
            <a:ln>
              <a:noFill/>
            </a:ln>
          </p:spPr>
        </p:pic>
        <p:pic>
          <p:nvPicPr>
            <p:cNvPr id="174" name="Google Shape;174;p5"/>
            <p:cNvPicPr preferRelativeResize="0"/>
            <p:nvPr/>
          </p:nvPicPr>
          <p:blipFill rotWithShape="1">
            <a:blip r:embed="rId4">
              <a:alphaModFix/>
            </a:blip>
            <a:srcRect/>
            <a:stretch/>
          </p:blipFill>
          <p:spPr>
            <a:xfrm>
              <a:off x="11639550" y="6362700"/>
              <a:ext cx="341313" cy="341313"/>
            </a:xfrm>
            <a:prstGeom prst="rect">
              <a:avLst/>
            </a:prstGeom>
            <a:noFill/>
            <a:ln>
              <a:noFill/>
            </a:ln>
          </p:spPr>
        </p:pic>
        <p:sp>
          <p:nvSpPr>
            <p:cNvPr id="175" name="Google Shape;175;p5"/>
            <p:cNvSpPr/>
            <p:nvPr/>
          </p:nvSpPr>
          <p:spPr>
            <a:xfrm>
              <a:off x="178179" y="6248487"/>
              <a:ext cx="300634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FFFF"/>
                  </a:solidFill>
                  <a:latin typeface="Calibri"/>
                  <a:ea typeface="Calibri"/>
                  <a:cs typeface="Calibri"/>
                  <a:sym typeface="Calibri"/>
                </a:rPr>
                <a:t>#N3CSDPA</a:t>
              </a:r>
              <a:endParaRPr/>
            </a:p>
          </p:txBody>
        </p:sp>
        <p:sp>
          <p:nvSpPr>
            <p:cNvPr id="176" name="Google Shape;176;p5"/>
            <p:cNvSpPr/>
            <p:nvPr/>
          </p:nvSpPr>
          <p:spPr>
            <a:xfrm>
              <a:off x="4763" y="12276"/>
              <a:ext cx="12192759" cy="9049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77" name="Google Shape;177;p5"/>
            <p:cNvGrpSpPr/>
            <p:nvPr/>
          </p:nvGrpSpPr>
          <p:grpSpPr>
            <a:xfrm>
              <a:off x="78375" y="78372"/>
              <a:ext cx="12035243" cy="949767"/>
              <a:chOff x="-5921" y="-12945"/>
              <a:chExt cx="12203442" cy="1062295"/>
            </a:xfrm>
          </p:grpSpPr>
          <p:pic>
            <p:nvPicPr>
              <p:cNvPr id="178" name="Google Shape;178;p5"/>
              <p:cNvPicPr preferRelativeResize="0"/>
              <p:nvPr/>
            </p:nvPicPr>
            <p:blipFill rotWithShape="1">
              <a:blip r:embed="rId5">
                <a:alphaModFix/>
              </a:blip>
              <a:srcRect/>
              <a:stretch/>
            </p:blipFill>
            <p:spPr>
              <a:xfrm>
                <a:off x="-5921" y="-5142"/>
                <a:ext cx="2331720" cy="1054492"/>
              </a:xfrm>
              <a:prstGeom prst="rect">
                <a:avLst/>
              </a:prstGeom>
              <a:noFill/>
              <a:ln>
                <a:noFill/>
              </a:ln>
            </p:spPr>
          </p:pic>
          <p:pic>
            <p:nvPicPr>
              <p:cNvPr id="179" name="Google Shape;179;p5" descr="2020 Silver Gold Png Clipart - Transparent Png Clipart 2020 Gold Png, Png  Download , Transparent Png Image - PNGitem"/>
              <p:cNvPicPr preferRelativeResize="0"/>
              <p:nvPr/>
            </p:nvPicPr>
            <p:blipFill rotWithShape="1">
              <a:blip r:embed="rId6">
                <a:alphaModFix/>
              </a:blip>
              <a:srcRect/>
              <a:stretch/>
            </p:blipFill>
            <p:spPr>
              <a:xfrm>
                <a:off x="11212084" y="-12945"/>
                <a:ext cx="985437" cy="812780"/>
              </a:xfrm>
              <a:prstGeom prst="rect">
                <a:avLst/>
              </a:prstGeom>
              <a:noFill/>
              <a:ln>
                <a:noFill/>
              </a:ln>
            </p:spPr>
          </p:pic>
          <p:pic>
            <p:nvPicPr>
              <p:cNvPr id="180" name="Google Shape;180;p5"/>
              <p:cNvPicPr preferRelativeResize="0"/>
              <p:nvPr/>
            </p:nvPicPr>
            <p:blipFill rotWithShape="1">
              <a:blip r:embed="rId7">
                <a:alphaModFix/>
              </a:blip>
              <a:srcRect l="30913" r="19589"/>
              <a:stretch/>
            </p:blipFill>
            <p:spPr>
              <a:xfrm>
                <a:off x="4997831" y="5707"/>
                <a:ext cx="2331720" cy="900311"/>
              </a:xfrm>
              <a:prstGeom prst="rect">
                <a:avLst/>
              </a:prstGeom>
              <a:noFill/>
              <a:ln>
                <a:noFill/>
              </a:ln>
            </p:spPr>
          </p:pic>
          <p:pic>
            <p:nvPicPr>
              <p:cNvPr id="181" name="Google Shape;181;p5"/>
              <p:cNvPicPr preferRelativeResize="0"/>
              <p:nvPr/>
            </p:nvPicPr>
            <p:blipFill rotWithShape="1">
              <a:blip r:embed="rId8">
                <a:alphaModFix/>
              </a:blip>
              <a:srcRect l="38110" t="-2" b="-3877"/>
              <a:stretch/>
            </p:blipFill>
            <p:spPr>
              <a:xfrm>
                <a:off x="7501447" y="-5142"/>
                <a:ext cx="1822758" cy="897380"/>
              </a:xfrm>
              <a:prstGeom prst="rect">
                <a:avLst/>
              </a:prstGeom>
              <a:noFill/>
              <a:ln>
                <a:noFill/>
              </a:ln>
            </p:spPr>
          </p:pic>
          <p:pic>
            <p:nvPicPr>
              <p:cNvPr id="182" name="Google Shape;182;p5"/>
              <p:cNvPicPr preferRelativeResize="0"/>
              <p:nvPr/>
            </p:nvPicPr>
            <p:blipFill rotWithShape="1">
              <a:blip r:embed="rId9">
                <a:alphaModFix/>
              </a:blip>
              <a:srcRect l="33266" t="9358" r="8706" b="37265"/>
              <a:stretch/>
            </p:blipFill>
            <p:spPr>
              <a:xfrm>
                <a:off x="2497696" y="5707"/>
                <a:ext cx="2328239" cy="914400"/>
              </a:xfrm>
              <a:prstGeom prst="rect">
                <a:avLst/>
              </a:prstGeom>
              <a:noFill/>
              <a:ln>
                <a:noFill/>
              </a:ln>
            </p:spPr>
          </p:pic>
          <p:pic>
            <p:nvPicPr>
              <p:cNvPr id="183" name="Google Shape;183;p5"/>
              <p:cNvPicPr preferRelativeResize="0"/>
              <p:nvPr/>
            </p:nvPicPr>
            <p:blipFill rotWithShape="1">
              <a:blip r:embed="rId10">
                <a:alphaModFix/>
              </a:blip>
              <a:srcRect l="41992" t="2" r="7850" b="3049"/>
              <a:stretch/>
            </p:blipFill>
            <p:spPr>
              <a:xfrm>
                <a:off x="9467696" y="12276"/>
                <a:ext cx="1635733" cy="787559"/>
              </a:xfrm>
              <a:prstGeom prst="rect">
                <a:avLst/>
              </a:prstGeom>
              <a:noFill/>
              <a:ln>
                <a:noFill/>
              </a:ln>
            </p:spPr>
          </p:pic>
        </p:grpSp>
      </p:grpSp>
    </p:spTree>
    <p:extLst>
      <p:ext uri="{BB962C8B-B14F-4D97-AF65-F5344CB8AC3E}">
        <p14:creationId xmlns:p14="http://schemas.microsoft.com/office/powerpoint/2010/main" val="2415654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7"/>
          <p:cNvSpPr txBox="1">
            <a:spLocks noGrp="1"/>
          </p:cNvSpPr>
          <p:nvPr>
            <p:ph type="title"/>
          </p:nvPr>
        </p:nvSpPr>
        <p:spPr>
          <a:xfrm>
            <a:off x="619125" y="804963"/>
            <a:ext cx="11188700" cy="80168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600" b="1" dirty="0"/>
              <a:t>Academic Planning &amp; Registration</a:t>
            </a:r>
            <a:endParaRPr b="1" dirty="0"/>
          </a:p>
        </p:txBody>
      </p:sp>
      <p:sp>
        <p:nvSpPr>
          <p:cNvPr id="369" name="Google Shape;369;p7"/>
          <p:cNvSpPr txBox="1">
            <a:spLocks noGrp="1"/>
          </p:cNvSpPr>
          <p:nvPr>
            <p:ph type="body" idx="1"/>
          </p:nvPr>
        </p:nvSpPr>
        <p:spPr>
          <a:xfrm>
            <a:off x="619125" y="1614120"/>
            <a:ext cx="11357818" cy="432948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dirty="0"/>
              <a:t>Registration as a student is a simple process in which once there, they can do everything they need to do to plan and register for classes</a:t>
            </a:r>
          </a:p>
          <a:p>
            <a:pPr marL="228600" lvl="0" indent="-228600" algn="l" rtl="0">
              <a:lnSpc>
                <a:spcPct val="90000"/>
              </a:lnSpc>
              <a:spcBef>
                <a:spcPts val="0"/>
              </a:spcBef>
              <a:spcAft>
                <a:spcPts val="0"/>
              </a:spcAft>
              <a:buClr>
                <a:schemeClr val="dk1"/>
              </a:buClr>
              <a:buSzPts val="2800"/>
              <a:buChar char="•"/>
            </a:pPr>
            <a:r>
              <a:rPr lang="en-US" dirty="0"/>
              <a:t>Once they are logged into their institution’s Self-Service portal, select Student Planning </a:t>
            </a:r>
          </a:p>
          <a:p>
            <a:pPr marL="0" lvl="0" indent="0" algn="l" rtl="0">
              <a:lnSpc>
                <a:spcPct val="90000"/>
              </a:lnSpc>
              <a:spcBef>
                <a:spcPts val="0"/>
              </a:spcBef>
              <a:spcAft>
                <a:spcPts val="0"/>
              </a:spcAft>
              <a:buClr>
                <a:schemeClr val="dk1"/>
              </a:buClr>
              <a:buSzPts val="2800"/>
              <a:buNone/>
            </a:pPr>
            <a:endParaRPr dirty="0"/>
          </a:p>
        </p:txBody>
      </p:sp>
      <p:grpSp>
        <p:nvGrpSpPr>
          <p:cNvPr id="371" name="Google Shape;371;p7"/>
          <p:cNvGrpSpPr/>
          <p:nvPr/>
        </p:nvGrpSpPr>
        <p:grpSpPr>
          <a:xfrm>
            <a:off x="-3175" y="4763"/>
            <a:ext cx="12196763" cy="6845300"/>
            <a:chOff x="0" y="12276"/>
            <a:chExt cx="12197522" cy="6845724"/>
          </a:xfrm>
        </p:grpSpPr>
        <p:sp>
          <p:nvSpPr>
            <p:cNvPr id="372" name="Google Shape;372;p7"/>
            <p:cNvSpPr/>
            <p:nvPr/>
          </p:nvSpPr>
          <p:spPr>
            <a:xfrm>
              <a:off x="0" y="6207125"/>
              <a:ext cx="12192000" cy="650875"/>
            </a:xfrm>
            <a:custGeom>
              <a:avLst/>
              <a:gdLst/>
              <a:ahLst/>
              <a:cxnLst/>
              <a:rect l="l" t="t" r="r" b="b"/>
              <a:pathLst>
                <a:path w="12799" h="680" extrusionOk="0">
                  <a:moveTo>
                    <a:pt x="0" y="0"/>
                  </a:moveTo>
                  <a:lnTo>
                    <a:pt x="0" y="0"/>
                  </a:lnTo>
                  <a:lnTo>
                    <a:pt x="12799" y="0"/>
                  </a:lnTo>
                  <a:lnTo>
                    <a:pt x="12799" y="680"/>
                  </a:lnTo>
                  <a:lnTo>
                    <a:pt x="0" y="680"/>
                  </a:lnTo>
                  <a:lnTo>
                    <a:pt x="0" y="0"/>
                  </a:lnTo>
                  <a:close/>
                  <a:moveTo>
                    <a:pt x="12222" y="518"/>
                  </a:moveTo>
                  <a:lnTo>
                    <a:pt x="12222" y="518"/>
                  </a:lnTo>
                  <a:lnTo>
                    <a:pt x="12576" y="518"/>
                  </a:lnTo>
                  <a:lnTo>
                    <a:pt x="12576" y="164"/>
                  </a:lnTo>
                  <a:lnTo>
                    <a:pt x="12222" y="164"/>
                  </a:lnTo>
                  <a:lnTo>
                    <a:pt x="12222" y="518"/>
                  </a:lnTo>
                  <a:close/>
                  <a:moveTo>
                    <a:pt x="10951" y="518"/>
                  </a:moveTo>
                  <a:lnTo>
                    <a:pt x="10951" y="518"/>
                  </a:lnTo>
                  <a:lnTo>
                    <a:pt x="11305" y="518"/>
                  </a:lnTo>
                  <a:lnTo>
                    <a:pt x="11305" y="164"/>
                  </a:lnTo>
                  <a:lnTo>
                    <a:pt x="10951" y="164"/>
                  </a:lnTo>
                  <a:lnTo>
                    <a:pt x="10951" y="518"/>
                  </a:lnTo>
                  <a:close/>
                </a:path>
              </a:pathLst>
            </a:custGeom>
            <a:solidFill>
              <a:srgbClr val="2CAE2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3" name="Google Shape;373;p7"/>
            <p:cNvSpPr/>
            <p:nvPr/>
          </p:nvSpPr>
          <p:spPr>
            <a:xfrm>
              <a:off x="11034713" y="6364287"/>
              <a:ext cx="415925" cy="338138"/>
            </a:xfrm>
            <a:custGeom>
              <a:avLst/>
              <a:gdLst/>
              <a:ahLst/>
              <a:cxnLst/>
              <a:rect l="l" t="t" r="r" b="b"/>
              <a:pathLst>
                <a:path w="435" h="354" extrusionOk="0">
                  <a:moveTo>
                    <a:pt x="137" y="354"/>
                  </a:moveTo>
                  <a:lnTo>
                    <a:pt x="137" y="354"/>
                  </a:lnTo>
                  <a:cubicBezTo>
                    <a:pt x="301" y="354"/>
                    <a:pt x="391" y="218"/>
                    <a:pt x="391" y="100"/>
                  </a:cubicBezTo>
                  <a:cubicBezTo>
                    <a:pt x="391" y="96"/>
                    <a:pt x="391" y="92"/>
                    <a:pt x="390" y="88"/>
                  </a:cubicBezTo>
                  <a:cubicBezTo>
                    <a:pt x="408" y="76"/>
                    <a:pt x="423" y="60"/>
                    <a:pt x="435" y="42"/>
                  </a:cubicBezTo>
                  <a:cubicBezTo>
                    <a:pt x="419" y="49"/>
                    <a:pt x="402" y="54"/>
                    <a:pt x="384" y="56"/>
                  </a:cubicBezTo>
                  <a:cubicBezTo>
                    <a:pt x="402" y="45"/>
                    <a:pt x="416" y="28"/>
                    <a:pt x="423" y="7"/>
                  </a:cubicBezTo>
                  <a:cubicBezTo>
                    <a:pt x="406" y="17"/>
                    <a:pt x="387" y="24"/>
                    <a:pt x="366" y="28"/>
                  </a:cubicBezTo>
                  <a:cubicBezTo>
                    <a:pt x="350" y="11"/>
                    <a:pt x="327" y="0"/>
                    <a:pt x="301" y="0"/>
                  </a:cubicBezTo>
                  <a:cubicBezTo>
                    <a:pt x="252" y="0"/>
                    <a:pt x="212" y="40"/>
                    <a:pt x="212" y="89"/>
                  </a:cubicBezTo>
                  <a:cubicBezTo>
                    <a:pt x="212" y="96"/>
                    <a:pt x="213" y="103"/>
                    <a:pt x="214" y="110"/>
                  </a:cubicBezTo>
                  <a:cubicBezTo>
                    <a:pt x="140" y="106"/>
                    <a:pt x="74" y="71"/>
                    <a:pt x="30" y="17"/>
                  </a:cubicBezTo>
                  <a:cubicBezTo>
                    <a:pt x="22" y="30"/>
                    <a:pt x="18" y="45"/>
                    <a:pt x="18" y="61"/>
                  </a:cubicBezTo>
                  <a:cubicBezTo>
                    <a:pt x="18" y="92"/>
                    <a:pt x="34" y="120"/>
                    <a:pt x="58" y="136"/>
                  </a:cubicBezTo>
                  <a:cubicBezTo>
                    <a:pt x="43" y="135"/>
                    <a:pt x="29" y="131"/>
                    <a:pt x="17" y="125"/>
                  </a:cubicBezTo>
                  <a:lnTo>
                    <a:pt x="17" y="126"/>
                  </a:lnTo>
                  <a:cubicBezTo>
                    <a:pt x="17" y="169"/>
                    <a:pt x="48" y="205"/>
                    <a:pt x="89" y="213"/>
                  </a:cubicBezTo>
                  <a:cubicBezTo>
                    <a:pt x="81" y="215"/>
                    <a:pt x="74" y="216"/>
                    <a:pt x="65" y="216"/>
                  </a:cubicBezTo>
                  <a:cubicBezTo>
                    <a:pt x="60" y="216"/>
                    <a:pt x="54" y="216"/>
                    <a:pt x="49" y="215"/>
                  </a:cubicBezTo>
                  <a:cubicBezTo>
                    <a:pt x="60" y="250"/>
                    <a:pt x="93" y="276"/>
                    <a:pt x="132" y="277"/>
                  </a:cubicBezTo>
                  <a:cubicBezTo>
                    <a:pt x="101" y="301"/>
                    <a:pt x="63" y="315"/>
                    <a:pt x="21" y="315"/>
                  </a:cubicBezTo>
                  <a:cubicBezTo>
                    <a:pt x="14" y="315"/>
                    <a:pt x="7" y="314"/>
                    <a:pt x="0" y="314"/>
                  </a:cubicBezTo>
                  <a:cubicBezTo>
                    <a:pt x="39" y="339"/>
                    <a:pt x="86" y="354"/>
                    <a:pt x="137" y="354"/>
                  </a:cubicBezTo>
                  <a:close/>
                </a:path>
              </a:pathLst>
            </a:custGeom>
            <a:solidFill>
              <a:srgbClr val="FEFEF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74" name="Google Shape;374;p7"/>
            <p:cNvPicPr preferRelativeResize="0"/>
            <p:nvPr/>
          </p:nvPicPr>
          <p:blipFill rotWithShape="1">
            <a:blip r:embed="rId3">
              <a:alphaModFix/>
            </a:blip>
            <a:srcRect/>
            <a:stretch/>
          </p:blipFill>
          <p:spPr>
            <a:xfrm>
              <a:off x="10423525" y="6361112"/>
              <a:ext cx="344488" cy="342900"/>
            </a:xfrm>
            <a:prstGeom prst="rect">
              <a:avLst/>
            </a:prstGeom>
            <a:noFill/>
            <a:ln>
              <a:noFill/>
            </a:ln>
          </p:spPr>
        </p:pic>
        <p:pic>
          <p:nvPicPr>
            <p:cNvPr id="375" name="Google Shape;375;p7"/>
            <p:cNvPicPr preferRelativeResize="0"/>
            <p:nvPr/>
          </p:nvPicPr>
          <p:blipFill rotWithShape="1">
            <a:blip r:embed="rId4">
              <a:alphaModFix/>
            </a:blip>
            <a:srcRect/>
            <a:stretch/>
          </p:blipFill>
          <p:spPr>
            <a:xfrm>
              <a:off x="11639550" y="6362700"/>
              <a:ext cx="341313" cy="341313"/>
            </a:xfrm>
            <a:prstGeom prst="rect">
              <a:avLst/>
            </a:prstGeom>
            <a:noFill/>
            <a:ln>
              <a:noFill/>
            </a:ln>
          </p:spPr>
        </p:pic>
        <p:sp>
          <p:nvSpPr>
            <p:cNvPr id="376" name="Google Shape;376;p7"/>
            <p:cNvSpPr/>
            <p:nvPr/>
          </p:nvSpPr>
          <p:spPr>
            <a:xfrm>
              <a:off x="178179" y="6248487"/>
              <a:ext cx="300634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FFFF"/>
                  </a:solidFill>
                  <a:latin typeface="Calibri"/>
                  <a:ea typeface="Calibri"/>
                  <a:cs typeface="Calibri"/>
                  <a:sym typeface="Calibri"/>
                </a:rPr>
                <a:t>#N3CSDPA</a:t>
              </a:r>
              <a:endParaRPr/>
            </a:p>
          </p:txBody>
        </p:sp>
        <p:sp>
          <p:nvSpPr>
            <p:cNvPr id="377" name="Google Shape;377;p7"/>
            <p:cNvSpPr/>
            <p:nvPr/>
          </p:nvSpPr>
          <p:spPr>
            <a:xfrm>
              <a:off x="4763" y="12276"/>
              <a:ext cx="12192759" cy="9049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78" name="Google Shape;378;p7"/>
            <p:cNvGrpSpPr/>
            <p:nvPr/>
          </p:nvGrpSpPr>
          <p:grpSpPr>
            <a:xfrm>
              <a:off x="78375" y="78372"/>
              <a:ext cx="12035243" cy="949767"/>
              <a:chOff x="-5921" y="-12945"/>
              <a:chExt cx="12203442" cy="1062295"/>
            </a:xfrm>
          </p:grpSpPr>
          <p:pic>
            <p:nvPicPr>
              <p:cNvPr id="379" name="Google Shape;379;p7"/>
              <p:cNvPicPr preferRelativeResize="0"/>
              <p:nvPr/>
            </p:nvPicPr>
            <p:blipFill rotWithShape="1">
              <a:blip r:embed="rId5">
                <a:alphaModFix/>
              </a:blip>
              <a:srcRect/>
              <a:stretch/>
            </p:blipFill>
            <p:spPr>
              <a:xfrm>
                <a:off x="-5921" y="-5142"/>
                <a:ext cx="2331720" cy="1054492"/>
              </a:xfrm>
              <a:prstGeom prst="rect">
                <a:avLst/>
              </a:prstGeom>
              <a:noFill/>
              <a:ln>
                <a:noFill/>
              </a:ln>
            </p:spPr>
          </p:pic>
          <p:pic>
            <p:nvPicPr>
              <p:cNvPr id="380" name="Google Shape;380;p7" descr="2020 Silver Gold Png Clipart - Transparent Png Clipart 2020 Gold Png, Png  Download , Transparent Png Image - PNGitem"/>
              <p:cNvPicPr preferRelativeResize="0"/>
              <p:nvPr/>
            </p:nvPicPr>
            <p:blipFill rotWithShape="1">
              <a:blip r:embed="rId6">
                <a:alphaModFix/>
              </a:blip>
              <a:srcRect/>
              <a:stretch/>
            </p:blipFill>
            <p:spPr>
              <a:xfrm>
                <a:off x="11212084" y="-12945"/>
                <a:ext cx="985437" cy="812780"/>
              </a:xfrm>
              <a:prstGeom prst="rect">
                <a:avLst/>
              </a:prstGeom>
              <a:noFill/>
              <a:ln>
                <a:noFill/>
              </a:ln>
            </p:spPr>
          </p:pic>
          <p:pic>
            <p:nvPicPr>
              <p:cNvPr id="381" name="Google Shape;381;p7"/>
              <p:cNvPicPr preferRelativeResize="0"/>
              <p:nvPr/>
            </p:nvPicPr>
            <p:blipFill rotWithShape="1">
              <a:blip r:embed="rId7">
                <a:alphaModFix/>
              </a:blip>
              <a:srcRect l="30913" r="19589"/>
              <a:stretch/>
            </p:blipFill>
            <p:spPr>
              <a:xfrm>
                <a:off x="4997831" y="5707"/>
                <a:ext cx="2331720" cy="900311"/>
              </a:xfrm>
              <a:prstGeom prst="rect">
                <a:avLst/>
              </a:prstGeom>
              <a:noFill/>
              <a:ln>
                <a:noFill/>
              </a:ln>
            </p:spPr>
          </p:pic>
          <p:pic>
            <p:nvPicPr>
              <p:cNvPr id="382" name="Google Shape;382;p7"/>
              <p:cNvPicPr preferRelativeResize="0"/>
              <p:nvPr/>
            </p:nvPicPr>
            <p:blipFill rotWithShape="1">
              <a:blip r:embed="rId8">
                <a:alphaModFix/>
              </a:blip>
              <a:srcRect l="38110" t="-2" b="-3877"/>
              <a:stretch/>
            </p:blipFill>
            <p:spPr>
              <a:xfrm>
                <a:off x="7501447" y="-5142"/>
                <a:ext cx="1822758" cy="897380"/>
              </a:xfrm>
              <a:prstGeom prst="rect">
                <a:avLst/>
              </a:prstGeom>
              <a:noFill/>
              <a:ln>
                <a:noFill/>
              </a:ln>
            </p:spPr>
          </p:pic>
          <p:pic>
            <p:nvPicPr>
              <p:cNvPr id="383" name="Google Shape;383;p7"/>
              <p:cNvPicPr preferRelativeResize="0"/>
              <p:nvPr/>
            </p:nvPicPr>
            <p:blipFill rotWithShape="1">
              <a:blip r:embed="rId9">
                <a:alphaModFix/>
              </a:blip>
              <a:srcRect l="33266" t="9358" r="8706" b="37265"/>
              <a:stretch/>
            </p:blipFill>
            <p:spPr>
              <a:xfrm>
                <a:off x="2497696" y="5707"/>
                <a:ext cx="2328239" cy="914400"/>
              </a:xfrm>
              <a:prstGeom prst="rect">
                <a:avLst/>
              </a:prstGeom>
              <a:noFill/>
              <a:ln>
                <a:noFill/>
              </a:ln>
            </p:spPr>
          </p:pic>
          <p:pic>
            <p:nvPicPr>
              <p:cNvPr id="384" name="Google Shape;384;p7"/>
              <p:cNvPicPr preferRelativeResize="0"/>
              <p:nvPr/>
            </p:nvPicPr>
            <p:blipFill rotWithShape="1">
              <a:blip r:embed="rId10">
                <a:alphaModFix/>
              </a:blip>
              <a:srcRect l="41992" t="2" r="7850" b="3049"/>
              <a:stretch/>
            </p:blipFill>
            <p:spPr>
              <a:xfrm>
                <a:off x="9467696" y="12276"/>
                <a:ext cx="1635733" cy="787559"/>
              </a:xfrm>
              <a:prstGeom prst="rect">
                <a:avLst/>
              </a:prstGeom>
              <a:noFill/>
              <a:ln>
                <a:noFill/>
              </a:ln>
            </p:spPr>
          </p:pic>
        </p:grpSp>
      </p:grpSp>
      <p:pic>
        <p:nvPicPr>
          <p:cNvPr id="21" name="Picture 20">
            <a:extLst>
              <a:ext uri="{FF2B5EF4-FFF2-40B4-BE49-F238E27FC236}">
                <a16:creationId xmlns:a16="http://schemas.microsoft.com/office/drawing/2014/main" id="{F2BF05D7-AA87-4C5D-AFAE-71342742C3B5}"/>
              </a:ext>
            </a:extLst>
          </p:cNvPr>
          <p:cNvPicPr/>
          <p:nvPr/>
        </p:nvPicPr>
        <p:blipFill>
          <a:blip r:embed="rId11"/>
          <a:stretch>
            <a:fillRect/>
          </a:stretch>
        </p:blipFill>
        <p:spPr>
          <a:xfrm>
            <a:off x="2544151" y="3460056"/>
            <a:ext cx="7225421" cy="193001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grpSp>
        <p:nvGrpSpPr>
          <p:cNvPr id="108" name="Google Shape;108;p2"/>
          <p:cNvGrpSpPr/>
          <p:nvPr/>
        </p:nvGrpSpPr>
        <p:grpSpPr>
          <a:xfrm>
            <a:off x="4763" y="4763"/>
            <a:ext cx="12198349" cy="6845300"/>
            <a:chOff x="0" y="12276"/>
            <a:chExt cx="12197522" cy="6845724"/>
          </a:xfrm>
        </p:grpSpPr>
        <p:sp>
          <p:nvSpPr>
            <p:cNvPr id="109" name="Google Shape;109;p2"/>
            <p:cNvSpPr/>
            <p:nvPr/>
          </p:nvSpPr>
          <p:spPr>
            <a:xfrm>
              <a:off x="0" y="6207125"/>
              <a:ext cx="12192000" cy="650875"/>
            </a:xfrm>
            <a:custGeom>
              <a:avLst/>
              <a:gdLst/>
              <a:ahLst/>
              <a:cxnLst/>
              <a:rect l="l" t="t" r="r" b="b"/>
              <a:pathLst>
                <a:path w="12799" h="680" extrusionOk="0">
                  <a:moveTo>
                    <a:pt x="0" y="0"/>
                  </a:moveTo>
                  <a:lnTo>
                    <a:pt x="0" y="0"/>
                  </a:lnTo>
                  <a:lnTo>
                    <a:pt x="12799" y="0"/>
                  </a:lnTo>
                  <a:lnTo>
                    <a:pt x="12799" y="680"/>
                  </a:lnTo>
                  <a:lnTo>
                    <a:pt x="0" y="680"/>
                  </a:lnTo>
                  <a:lnTo>
                    <a:pt x="0" y="0"/>
                  </a:lnTo>
                  <a:close/>
                  <a:moveTo>
                    <a:pt x="12222" y="518"/>
                  </a:moveTo>
                  <a:lnTo>
                    <a:pt x="12222" y="518"/>
                  </a:lnTo>
                  <a:lnTo>
                    <a:pt x="12576" y="518"/>
                  </a:lnTo>
                  <a:lnTo>
                    <a:pt x="12576" y="164"/>
                  </a:lnTo>
                  <a:lnTo>
                    <a:pt x="12222" y="164"/>
                  </a:lnTo>
                  <a:lnTo>
                    <a:pt x="12222" y="518"/>
                  </a:lnTo>
                  <a:close/>
                  <a:moveTo>
                    <a:pt x="10951" y="518"/>
                  </a:moveTo>
                  <a:lnTo>
                    <a:pt x="10951" y="518"/>
                  </a:lnTo>
                  <a:lnTo>
                    <a:pt x="11305" y="518"/>
                  </a:lnTo>
                  <a:lnTo>
                    <a:pt x="11305" y="164"/>
                  </a:lnTo>
                  <a:lnTo>
                    <a:pt x="10951" y="164"/>
                  </a:lnTo>
                  <a:lnTo>
                    <a:pt x="10951" y="518"/>
                  </a:lnTo>
                  <a:close/>
                </a:path>
              </a:pathLst>
            </a:custGeom>
            <a:solidFill>
              <a:srgbClr val="2CAE2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2"/>
            <p:cNvSpPr/>
            <p:nvPr/>
          </p:nvSpPr>
          <p:spPr>
            <a:xfrm>
              <a:off x="11034713" y="6364287"/>
              <a:ext cx="415925" cy="338138"/>
            </a:xfrm>
            <a:custGeom>
              <a:avLst/>
              <a:gdLst/>
              <a:ahLst/>
              <a:cxnLst/>
              <a:rect l="l" t="t" r="r" b="b"/>
              <a:pathLst>
                <a:path w="435" h="354" extrusionOk="0">
                  <a:moveTo>
                    <a:pt x="137" y="354"/>
                  </a:moveTo>
                  <a:lnTo>
                    <a:pt x="137" y="354"/>
                  </a:lnTo>
                  <a:cubicBezTo>
                    <a:pt x="301" y="354"/>
                    <a:pt x="391" y="218"/>
                    <a:pt x="391" y="100"/>
                  </a:cubicBezTo>
                  <a:cubicBezTo>
                    <a:pt x="391" y="96"/>
                    <a:pt x="391" y="92"/>
                    <a:pt x="390" y="88"/>
                  </a:cubicBezTo>
                  <a:cubicBezTo>
                    <a:pt x="408" y="76"/>
                    <a:pt x="423" y="60"/>
                    <a:pt x="435" y="42"/>
                  </a:cubicBezTo>
                  <a:cubicBezTo>
                    <a:pt x="419" y="49"/>
                    <a:pt x="402" y="54"/>
                    <a:pt x="384" y="56"/>
                  </a:cubicBezTo>
                  <a:cubicBezTo>
                    <a:pt x="402" y="45"/>
                    <a:pt x="416" y="28"/>
                    <a:pt x="423" y="7"/>
                  </a:cubicBezTo>
                  <a:cubicBezTo>
                    <a:pt x="406" y="17"/>
                    <a:pt x="387" y="24"/>
                    <a:pt x="366" y="28"/>
                  </a:cubicBezTo>
                  <a:cubicBezTo>
                    <a:pt x="350" y="11"/>
                    <a:pt x="327" y="0"/>
                    <a:pt x="301" y="0"/>
                  </a:cubicBezTo>
                  <a:cubicBezTo>
                    <a:pt x="252" y="0"/>
                    <a:pt x="212" y="40"/>
                    <a:pt x="212" y="89"/>
                  </a:cubicBezTo>
                  <a:cubicBezTo>
                    <a:pt x="212" y="96"/>
                    <a:pt x="213" y="103"/>
                    <a:pt x="214" y="110"/>
                  </a:cubicBezTo>
                  <a:cubicBezTo>
                    <a:pt x="140" y="106"/>
                    <a:pt x="74" y="71"/>
                    <a:pt x="30" y="17"/>
                  </a:cubicBezTo>
                  <a:cubicBezTo>
                    <a:pt x="22" y="30"/>
                    <a:pt x="18" y="45"/>
                    <a:pt x="18" y="61"/>
                  </a:cubicBezTo>
                  <a:cubicBezTo>
                    <a:pt x="18" y="92"/>
                    <a:pt x="34" y="120"/>
                    <a:pt x="58" y="136"/>
                  </a:cubicBezTo>
                  <a:cubicBezTo>
                    <a:pt x="43" y="135"/>
                    <a:pt x="29" y="131"/>
                    <a:pt x="17" y="125"/>
                  </a:cubicBezTo>
                  <a:lnTo>
                    <a:pt x="17" y="126"/>
                  </a:lnTo>
                  <a:cubicBezTo>
                    <a:pt x="17" y="169"/>
                    <a:pt x="48" y="205"/>
                    <a:pt x="89" y="213"/>
                  </a:cubicBezTo>
                  <a:cubicBezTo>
                    <a:pt x="81" y="215"/>
                    <a:pt x="74" y="216"/>
                    <a:pt x="65" y="216"/>
                  </a:cubicBezTo>
                  <a:cubicBezTo>
                    <a:pt x="60" y="216"/>
                    <a:pt x="54" y="216"/>
                    <a:pt x="49" y="215"/>
                  </a:cubicBezTo>
                  <a:cubicBezTo>
                    <a:pt x="60" y="250"/>
                    <a:pt x="93" y="276"/>
                    <a:pt x="132" y="277"/>
                  </a:cubicBezTo>
                  <a:cubicBezTo>
                    <a:pt x="101" y="301"/>
                    <a:pt x="63" y="315"/>
                    <a:pt x="21" y="315"/>
                  </a:cubicBezTo>
                  <a:cubicBezTo>
                    <a:pt x="14" y="315"/>
                    <a:pt x="7" y="314"/>
                    <a:pt x="0" y="314"/>
                  </a:cubicBezTo>
                  <a:cubicBezTo>
                    <a:pt x="39" y="339"/>
                    <a:pt x="86" y="354"/>
                    <a:pt x="137" y="354"/>
                  </a:cubicBezTo>
                  <a:close/>
                </a:path>
              </a:pathLst>
            </a:custGeom>
            <a:solidFill>
              <a:srgbClr val="FEFEF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1" name="Google Shape;111;p2"/>
            <p:cNvPicPr preferRelativeResize="0"/>
            <p:nvPr/>
          </p:nvPicPr>
          <p:blipFill rotWithShape="1">
            <a:blip r:embed="rId3">
              <a:alphaModFix/>
            </a:blip>
            <a:srcRect/>
            <a:stretch/>
          </p:blipFill>
          <p:spPr>
            <a:xfrm>
              <a:off x="10423525" y="6361112"/>
              <a:ext cx="344488" cy="342900"/>
            </a:xfrm>
            <a:prstGeom prst="rect">
              <a:avLst/>
            </a:prstGeom>
            <a:noFill/>
            <a:ln>
              <a:noFill/>
            </a:ln>
          </p:spPr>
        </p:pic>
        <p:pic>
          <p:nvPicPr>
            <p:cNvPr id="112" name="Google Shape;112;p2"/>
            <p:cNvPicPr preferRelativeResize="0"/>
            <p:nvPr/>
          </p:nvPicPr>
          <p:blipFill rotWithShape="1">
            <a:blip r:embed="rId4">
              <a:alphaModFix/>
            </a:blip>
            <a:srcRect/>
            <a:stretch/>
          </p:blipFill>
          <p:spPr>
            <a:xfrm>
              <a:off x="11639550" y="6362700"/>
              <a:ext cx="341313" cy="341313"/>
            </a:xfrm>
            <a:prstGeom prst="rect">
              <a:avLst/>
            </a:prstGeom>
            <a:noFill/>
            <a:ln>
              <a:noFill/>
            </a:ln>
          </p:spPr>
        </p:pic>
        <p:sp>
          <p:nvSpPr>
            <p:cNvPr id="113" name="Google Shape;113;p2"/>
            <p:cNvSpPr/>
            <p:nvPr/>
          </p:nvSpPr>
          <p:spPr>
            <a:xfrm>
              <a:off x="178179" y="6248487"/>
              <a:ext cx="300634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FFFF"/>
                  </a:solidFill>
                  <a:latin typeface="Calibri"/>
                  <a:ea typeface="Calibri"/>
                  <a:cs typeface="Calibri"/>
                  <a:sym typeface="Calibri"/>
                </a:rPr>
                <a:t>#N3CSDPA</a:t>
              </a:r>
              <a:endParaRPr/>
            </a:p>
          </p:txBody>
        </p:sp>
        <p:sp>
          <p:nvSpPr>
            <p:cNvPr id="114" name="Google Shape;114;p2"/>
            <p:cNvSpPr/>
            <p:nvPr/>
          </p:nvSpPr>
          <p:spPr>
            <a:xfrm>
              <a:off x="4762" y="12276"/>
              <a:ext cx="12192760" cy="9049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15" name="Google Shape;115;p2"/>
            <p:cNvGrpSpPr/>
            <p:nvPr/>
          </p:nvGrpSpPr>
          <p:grpSpPr>
            <a:xfrm>
              <a:off x="78375" y="78372"/>
              <a:ext cx="12035243" cy="949767"/>
              <a:chOff x="-5921" y="-12945"/>
              <a:chExt cx="12203442" cy="1062295"/>
            </a:xfrm>
          </p:grpSpPr>
          <p:pic>
            <p:nvPicPr>
              <p:cNvPr id="116" name="Google Shape;116;p2"/>
              <p:cNvPicPr preferRelativeResize="0"/>
              <p:nvPr/>
            </p:nvPicPr>
            <p:blipFill rotWithShape="1">
              <a:blip r:embed="rId5">
                <a:alphaModFix/>
              </a:blip>
              <a:srcRect/>
              <a:stretch/>
            </p:blipFill>
            <p:spPr>
              <a:xfrm>
                <a:off x="-5921" y="-5142"/>
                <a:ext cx="2331720" cy="1054492"/>
              </a:xfrm>
              <a:prstGeom prst="rect">
                <a:avLst/>
              </a:prstGeom>
              <a:noFill/>
              <a:ln>
                <a:noFill/>
              </a:ln>
            </p:spPr>
          </p:pic>
          <p:pic>
            <p:nvPicPr>
              <p:cNvPr id="117" name="Google Shape;117;p2" descr="2020 Silver Gold Png Clipart - Transparent Png Clipart 2020 Gold Png, Png  Download , Transparent Png Image - PNGitem"/>
              <p:cNvPicPr preferRelativeResize="0"/>
              <p:nvPr/>
            </p:nvPicPr>
            <p:blipFill rotWithShape="1">
              <a:blip r:embed="rId6">
                <a:alphaModFix/>
              </a:blip>
              <a:srcRect/>
              <a:stretch/>
            </p:blipFill>
            <p:spPr>
              <a:xfrm>
                <a:off x="11212084" y="-12945"/>
                <a:ext cx="985437" cy="812780"/>
              </a:xfrm>
              <a:prstGeom prst="rect">
                <a:avLst/>
              </a:prstGeom>
              <a:noFill/>
              <a:ln>
                <a:noFill/>
              </a:ln>
            </p:spPr>
          </p:pic>
          <p:pic>
            <p:nvPicPr>
              <p:cNvPr id="118" name="Google Shape;118;p2"/>
              <p:cNvPicPr preferRelativeResize="0"/>
              <p:nvPr/>
            </p:nvPicPr>
            <p:blipFill rotWithShape="1">
              <a:blip r:embed="rId7">
                <a:alphaModFix/>
              </a:blip>
              <a:srcRect l="30913" r="19589"/>
              <a:stretch/>
            </p:blipFill>
            <p:spPr>
              <a:xfrm>
                <a:off x="4997831" y="5707"/>
                <a:ext cx="2331720" cy="900311"/>
              </a:xfrm>
              <a:prstGeom prst="rect">
                <a:avLst/>
              </a:prstGeom>
              <a:noFill/>
              <a:ln>
                <a:noFill/>
              </a:ln>
            </p:spPr>
          </p:pic>
          <p:pic>
            <p:nvPicPr>
              <p:cNvPr id="119" name="Google Shape;119;p2"/>
              <p:cNvPicPr preferRelativeResize="0"/>
              <p:nvPr/>
            </p:nvPicPr>
            <p:blipFill rotWithShape="1">
              <a:blip r:embed="rId8">
                <a:alphaModFix/>
              </a:blip>
              <a:srcRect l="38110" t="-2" b="-3877"/>
              <a:stretch/>
            </p:blipFill>
            <p:spPr>
              <a:xfrm>
                <a:off x="7501447" y="-5142"/>
                <a:ext cx="1822758" cy="897380"/>
              </a:xfrm>
              <a:prstGeom prst="rect">
                <a:avLst/>
              </a:prstGeom>
              <a:noFill/>
              <a:ln>
                <a:noFill/>
              </a:ln>
            </p:spPr>
          </p:pic>
          <p:pic>
            <p:nvPicPr>
              <p:cNvPr id="120" name="Google Shape;120;p2"/>
              <p:cNvPicPr preferRelativeResize="0"/>
              <p:nvPr/>
            </p:nvPicPr>
            <p:blipFill rotWithShape="1">
              <a:blip r:embed="rId9">
                <a:alphaModFix/>
              </a:blip>
              <a:srcRect l="33266" t="9358" r="8706" b="37265"/>
              <a:stretch/>
            </p:blipFill>
            <p:spPr>
              <a:xfrm>
                <a:off x="2497696" y="5707"/>
                <a:ext cx="2328239" cy="914400"/>
              </a:xfrm>
              <a:prstGeom prst="rect">
                <a:avLst/>
              </a:prstGeom>
              <a:noFill/>
              <a:ln>
                <a:noFill/>
              </a:ln>
            </p:spPr>
          </p:pic>
          <p:pic>
            <p:nvPicPr>
              <p:cNvPr id="121" name="Google Shape;121;p2"/>
              <p:cNvPicPr preferRelativeResize="0"/>
              <p:nvPr/>
            </p:nvPicPr>
            <p:blipFill rotWithShape="1">
              <a:blip r:embed="rId10">
                <a:alphaModFix/>
              </a:blip>
              <a:srcRect l="41992" t="2" r="7850" b="3049"/>
              <a:stretch/>
            </p:blipFill>
            <p:spPr>
              <a:xfrm>
                <a:off x="9467696" y="12276"/>
                <a:ext cx="1635733" cy="787559"/>
              </a:xfrm>
              <a:prstGeom prst="rect">
                <a:avLst/>
              </a:prstGeom>
              <a:noFill/>
              <a:ln>
                <a:noFill/>
              </a:ln>
            </p:spPr>
          </p:pic>
        </p:grpSp>
      </p:grpSp>
      <p:sp>
        <p:nvSpPr>
          <p:cNvPr id="122" name="Google Shape;122;p2"/>
          <p:cNvSpPr txBox="1">
            <a:spLocks noGrp="1"/>
          </p:cNvSpPr>
          <p:nvPr>
            <p:ph type="title"/>
          </p:nvPr>
        </p:nvSpPr>
        <p:spPr>
          <a:xfrm>
            <a:off x="631825" y="1571625"/>
            <a:ext cx="10515600" cy="622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4000" b="1"/>
              <a:t>Today’s Topics</a:t>
            </a:r>
            <a:endParaRPr/>
          </a:p>
        </p:txBody>
      </p:sp>
      <p:sp>
        <p:nvSpPr>
          <p:cNvPr id="123" name="Google Shape;123;p2"/>
          <p:cNvSpPr txBox="1">
            <a:spLocks noGrp="1"/>
          </p:cNvSpPr>
          <p:nvPr>
            <p:ph type="body" idx="1"/>
          </p:nvPr>
        </p:nvSpPr>
        <p:spPr>
          <a:xfrm>
            <a:off x="731838" y="2413000"/>
            <a:ext cx="10980737" cy="3248025"/>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chemeClr val="dk1"/>
              </a:buClr>
              <a:buSzPts val="2800"/>
              <a:buChar char="•"/>
            </a:pPr>
            <a:r>
              <a:rPr lang="en-US" dirty="0"/>
              <a:t>Intro to Self-Service</a:t>
            </a:r>
            <a:endParaRPr dirty="0"/>
          </a:p>
          <a:p>
            <a:pPr marL="228600" lvl="0" indent="-228600" algn="l" rtl="0">
              <a:lnSpc>
                <a:spcPct val="150000"/>
              </a:lnSpc>
              <a:spcBef>
                <a:spcPts val="1000"/>
              </a:spcBef>
              <a:spcAft>
                <a:spcPts val="0"/>
              </a:spcAft>
              <a:buClr>
                <a:schemeClr val="dk1"/>
              </a:buClr>
              <a:buSzPts val="2800"/>
              <a:buChar char="•"/>
            </a:pPr>
            <a:r>
              <a:rPr lang="en-US" dirty="0"/>
              <a:t>Self-Service Setup and Support</a:t>
            </a:r>
            <a:endParaRPr dirty="0"/>
          </a:p>
          <a:p>
            <a:pPr marL="228600" indent="-228600">
              <a:lnSpc>
                <a:spcPct val="150000"/>
              </a:lnSpc>
              <a:buSzPts val="2800"/>
            </a:pPr>
            <a:r>
              <a:rPr lang="en-US" dirty="0"/>
              <a:t>Empowering Students</a:t>
            </a:r>
          </a:p>
          <a:p>
            <a:pPr marL="228600" indent="-228600">
              <a:lnSpc>
                <a:spcPct val="150000"/>
              </a:lnSpc>
              <a:buSzPts val="2800"/>
            </a:pPr>
            <a:r>
              <a:rPr lang="en-US" dirty="0"/>
              <a:t>Academic Planning, Registration, and Payments Made Easy! </a:t>
            </a:r>
          </a:p>
          <a:p>
            <a:pPr marL="228600" lvl="0" indent="-228600" algn="l" rtl="0">
              <a:lnSpc>
                <a:spcPct val="150000"/>
              </a:lnSpc>
              <a:spcBef>
                <a:spcPts val="1000"/>
              </a:spcBef>
              <a:spcAft>
                <a:spcPts val="0"/>
              </a:spcAft>
              <a:buClr>
                <a:schemeClr val="dk1"/>
              </a:buClr>
              <a:buSzPts val="2800"/>
              <a:buChar char="•"/>
            </a:pP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7"/>
          <p:cNvSpPr txBox="1">
            <a:spLocks noGrp="1"/>
          </p:cNvSpPr>
          <p:nvPr>
            <p:ph type="title"/>
          </p:nvPr>
        </p:nvSpPr>
        <p:spPr>
          <a:xfrm>
            <a:off x="619125" y="804963"/>
            <a:ext cx="11188700" cy="80168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600" b="1" dirty="0"/>
              <a:t>Academic Planning &amp; Registration</a:t>
            </a:r>
            <a:endParaRPr b="1" dirty="0"/>
          </a:p>
        </p:txBody>
      </p:sp>
      <p:sp>
        <p:nvSpPr>
          <p:cNvPr id="369" name="Google Shape;369;p7"/>
          <p:cNvSpPr txBox="1">
            <a:spLocks noGrp="1"/>
          </p:cNvSpPr>
          <p:nvPr>
            <p:ph type="body" idx="1"/>
          </p:nvPr>
        </p:nvSpPr>
        <p:spPr>
          <a:xfrm>
            <a:off x="619125" y="1614120"/>
            <a:ext cx="11357818" cy="432948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dirty="0"/>
              <a:t>From there, students can then check their progress, by viewing “My Progress”</a:t>
            </a:r>
          </a:p>
          <a:p>
            <a:pPr marL="228600" lvl="0" indent="-228600" algn="l" rtl="0">
              <a:lnSpc>
                <a:spcPct val="90000"/>
              </a:lnSpc>
              <a:spcBef>
                <a:spcPts val="0"/>
              </a:spcBef>
              <a:spcAft>
                <a:spcPts val="0"/>
              </a:spcAft>
              <a:buClr>
                <a:schemeClr val="dk1"/>
              </a:buClr>
              <a:buSzPts val="2800"/>
              <a:buChar char="•"/>
            </a:pPr>
            <a:r>
              <a:rPr lang="en-US" dirty="0"/>
              <a:t>This allows them to see the classes they have completed, plus those that are remaining in their program of study</a:t>
            </a:r>
          </a:p>
          <a:p>
            <a:pPr marL="0" lvl="0" indent="0" algn="l" rtl="0">
              <a:lnSpc>
                <a:spcPct val="90000"/>
              </a:lnSpc>
              <a:spcBef>
                <a:spcPts val="0"/>
              </a:spcBef>
              <a:spcAft>
                <a:spcPts val="0"/>
              </a:spcAft>
              <a:buClr>
                <a:schemeClr val="dk1"/>
              </a:buClr>
              <a:buSzPts val="2800"/>
              <a:buNone/>
            </a:pPr>
            <a:endParaRPr dirty="0"/>
          </a:p>
        </p:txBody>
      </p:sp>
      <p:grpSp>
        <p:nvGrpSpPr>
          <p:cNvPr id="371" name="Google Shape;371;p7"/>
          <p:cNvGrpSpPr/>
          <p:nvPr/>
        </p:nvGrpSpPr>
        <p:grpSpPr>
          <a:xfrm>
            <a:off x="-3175" y="4763"/>
            <a:ext cx="12196763" cy="6845300"/>
            <a:chOff x="0" y="12276"/>
            <a:chExt cx="12197522" cy="6845724"/>
          </a:xfrm>
        </p:grpSpPr>
        <p:sp>
          <p:nvSpPr>
            <p:cNvPr id="372" name="Google Shape;372;p7"/>
            <p:cNvSpPr/>
            <p:nvPr/>
          </p:nvSpPr>
          <p:spPr>
            <a:xfrm>
              <a:off x="0" y="6207125"/>
              <a:ext cx="12192000" cy="650875"/>
            </a:xfrm>
            <a:custGeom>
              <a:avLst/>
              <a:gdLst/>
              <a:ahLst/>
              <a:cxnLst/>
              <a:rect l="l" t="t" r="r" b="b"/>
              <a:pathLst>
                <a:path w="12799" h="680" extrusionOk="0">
                  <a:moveTo>
                    <a:pt x="0" y="0"/>
                  </a:moveTo>
                  <a:lnTo>
                    <a:pt x="0" y="0"/>
                  </a:lnTo>
                  <a:lnTo>
                    <a:pt x="12799" y="0"/>
                  </a:lnTo>
                  <a:lnTo>
                    <a:pt x="12799" y="680"/>
                  </a:lnTo>
                  <a:lnTo>
                    <a:pt x="0" y="680"/>
                  </a:lnTo>
                  <a:lnTo>
                    <a:pt x="0" y="0"/>
                  </a:lnTo>
                  <a:close/>
                  <a:moveTo>
                    <a:pt x="12222" y="518"/>
                  </a:moveTo>
                  <a:lnTo>
                    <a:pt x="12222" y="518"/>
                  </a:lnTo>
                  <a:lnTo>
                    <a:pt x="12576" y="518"/>
                  </a:lnTo>
                  <a:lnTo>
                    <a:pt x="12576" y="164"/>
                  </a:lnTo>
                  <a:lnTo>
                    <a:pt x="12222" y="164"/>
                  </a:lnTo>
                  <a:lnTo>
                    <a:pt x="12222" y="518"/>
                  </a:lnTo>
                  <a:close/>
                  <a:moveTo>
                    <a:pt x="10951" y="518"/>
                  </a:moveTo>
                  <a:lnTo>
                    <a:pt x="10951" y="518"/>
                  </a:lnTo>
                  <a:lnTo>
                    <a:pt x="11305" y="518"/>
                  </a:lnTo>
                  <a:lnTo>
                    <a:pt x="11305" y="164"/>
                  </a:lnTo>
                  <a:lnTo>
                    <a:pt x="10951" y="164"/>
                  </a:lnTo>
                  <a:lnTo>
                    <a:pt x="10951" y="518"/>
                  </a:lnTo>
                  <a:close/>
                </a:path>
              </a:pathLst>
            </a:custGeom>
            <a:solidFill>
              <a:srgbClr val="2CAE2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3" name="Google Shape;373;p7"/>
            <p:cNvSpPr/>
            <p:nvPr/>
          </p:nvSpPr>
          <p:spPr>
            <a:xfrm>
              <a:off x="11034713" y="6364287"/>
              <a:ext cx="415925" cy="338138"/>
            </a:xfrm>
            <a:custGeom>
              <a:avLst/>
              <a:gdLst/>
              <a:ahLst/>
              <a:cxnLst/>
              <a:rect l="l" t="t" r="r" b="b"/>
              <a:pathLst>
                <a:path w="435" h="354" extrusionOk="0">
                  <a:moveTo>
                    <a:pt x="137" y="354"/>
                  </a:moveTo>
                  <a:lnTo>
                    <a:pt x="137" y="354"/>
                  </a:lnTo>
                  <a:cubicBezTo>
                    <a:pt x="301" y="354"/>
                    <a:pt x="391" y="218"/>
                    <a:pt x="391" y="100"/>
                  </a:cubicBezTo>
                  <a:cubicBezTo>
                    <a:pt x="391" y="96"/>
                    <a:pt x="391" y="92"/>
                    <a:pt x="390" y="88"/>
                  </a:cubicBezTo>
                  <a:cubicBezTo>
                    <a:pt x="408" y="76"/>
                    <a:pt x="423" y="60"/>
                    <a:pt x="435" y="42"/>
                  </a:cubicBezTo>
                  <a:cubicBezTo>
                    <a:pt x="419" y="49"/>
                    <a:pt x="402" y="54"/>
                    <a:pt x="384" y="56"/>
                  </a:cubicBezTo>
                  <a:cubicBezTo>
                    <a:pt x="402" y="45"/>
                    <a:pt x="416" y="28"/>
                    <a:pt x="423" y="7"/>
                  </a:cubicBezTo>
                  <a:cubicBezTo>
                    <a:pt x="406" y="17"/>
                    <a:pt x="387" y="24"/>
                    <a:pt x="366" y="28"/>
                  </a:cubicBezTo>
                  <a:cubicBezTo>
                    <a:pt x="350" y="11"/>
                    <a:pt x="327" y="0"/>
                    <a:pt x="301" y="0"/>
                  </a:cubicBezTo>
                  <a:cubicBezTo>
                    <a:pt x="252" y="0"/>
                    <a:pt x="212" y="40"/>
                    <a:pt x="212" y="89"/>
                  </a:cubicBezTo>
                  <a:cubicBezTo>
                    <a:pt x="212" y="96"/>
                    <a:pt x="213" y="103"/>
                    <a:pt x="214" y="110"/>
                  </a:cubicBezTo>
                  <a:cubicBezTo>
                    <a:pt x="140" y="106"/>
                    <a:pt x="74" y="71"/>
                    <a:pt x="30" y="17"/>
                  </a:cubicBezTo>
                  <a:cubicBezTo>
                    <a:pt x="22" y="30"/>
                    <a:pt x="18" y="45"/>
                    <a:pt x="18" y="61"/>
                  </a:cubicBezTo>
                  <a:cubicBezTo>
                    <a:pt x="18" y="92"/>
                    <a:pt x="34" y="120"/>
                    <a:pt x="58" y="136"/>
                  </a:cubicBezTo>
                  <a:cubicBezTo>
                    <a:pt x="43" y="135"/>
                    <a:pt x="29" y="131"/>
                    <a:pt x="17" y="125"/>
                  </a:cubicBezTo>
                  <a:lnTo>
                    <a:pt x="17" y="126"/>
                  </a:lnTo>
                  <a:cubicBezTo>
                    <a:pt x="17" y="169"/>
                    <a:pt x="48" y="205"/>
                    <a:pt x="89" y="213"/>
                  </a:cubicBezTo>
                  <a:cubicBezTo>
                    <a:pt x="81" y="215"/>
                    <a:pt x="74" y="216"/>
                    <a:pt x="65" y="216"/>
                  </a:cubicBezTo>
                  <a:cubicBezTo>
                    <a:pt x="60" y="216"/>
                    <a:pt x="54" y="216"/>
                    <a:pt x="49" y="215"/>
                  </a:cubicBezTo>
                  <a:cubicBezTo>
                    <a:pt x="60" y="250"/>
                    <a:pt x="93" y="276"/>
                    <a:pt x="132" y="277"/>
                  </a:cubicBezTo>
                  <a:cubicBezTo>
                    <a:pt x="101" y="301"/>
                    <a:pt x="63" y="315"/>
                    <a:pt x="21" y="315"/>
                  </a:cubicBezTo>
                  <a:cubicBezTo>
                    <a:pt x="14" y="315"/>
                    <a:pt x="7" y="314"/>
                    <a:pt x="0" y="314"/>
                  </a:cubicBezTo>
                  <a:cubicBezTo>
                    <a:pt x="39" y="339"/>
                    <a:pt x="86" y="354"/>
                    <a:pt x="137" y="354"/>
                  </a:cubicBezTo>
                  <a:close/>
                </a:path>
              </a:pathLst>
            </a:custGeom>
            <a:solidFill>
              <a:srgbClr val="FEFEF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74" name="Google Shape;374;p7"/>
            <p:cNvPicPr preferRelativeResize="0"/>
            <p:nvPr/>
          </p:nvPicPr>
          <p:blipFill rotWithShape="1">
            <a:blip r:embed="rId3">
              <a:alphaModFix/>
            </a:blip>
            <a:srcRect/>
            <a:stretch/>
          </p:blipFill>
          <p:spPr>
            <a:xfrm>
              <a:off x="10423525" y="6361112"/>
              <a:ext cx="344488" cy="342900"/>
            </a:xfrm>
            <a:prstGeom prst="rect">
              <a:avLst/>
            </a:prstGeom>
            <a:noFill/>
            <a:ln>
              <a:noFill/>
            </a:ln>
          </p:spPr>
        </p:pic>
        <p:pic>
          <p:nvPicPr>
            <p:cNvPr id="375" name="Google Shape;375;p7"/>
            <p:cNvPicPr preferRelativeResize="0"/>
            <p:nvPr/>
          </p:nvPicPr>
          <p:blipFill rotWithShape="1">
            <a:blip r:embed="rId4">
              <a:alphaModFix/>
            </a:blip>
            <a:srcRect/>
            <a:stretch/>
          </p:blipFill>
          <p:spPr>
            <a:xfrm>
              <a:off x="11639550" y="6362700"/>
              <a:ext cx="341313" cy="341313"/>
            </a:xfrm>
            <a:prstGeom prst="rect">
              <a:avLst/>
            </a:prstGeom>
            <a:noFill/>
            <a:ln>
              <a:noFill/>
            </a:ln>
          </p:spPr>
        </p:pic>
        <p:sp>
          <p:nvSpPr>
            <p:cNvPr id="376" name="Google Shape;376;p7"/>
            <p:cNvSpPr/>
            <p:nvPr/>
          </p:nvSpPr>
          <p:spPr>
            <a:xfrm>
              <a:off x="178179" y="6248487"/>
              <a:ext cx="300634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FFFF"/>
                  </a:solidFill>
                  <a:latin typeface="Calibri"/>
                  <a:ea typeface="Calibri"/>
                  <a:cs typeface="Calibri"/>
                  <a:sym typeface="Calibri"/>
                </a:rPr>
                <a:t>#N3CSDPA</a:t>
              </a:r>
              <a:endParaRPr/>
            </a:p>
          </p:txBody>
        </p:sp>
        <p:sp>
          <p:nvSpPr>
            <p:cNvPr id="377" name="Google Shape;377;p7"/>
            <p:cNvSpPr/>
            <p:nvPr/>
          </p:nvSpPr>
          <p:spPr>
            <a:xfrm>
              <a:off x="4763" y="12276"/>
              <a:ext cx="12192759" cy="9049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78" name="Google Shape;378;p7"/>
            <p:cNvGrpSpPr/>
            <p:nvPr/>
          </p:nvGrpSpPr>
          <p:grpSpPr>
            <a:xfrm>
              <a:off x="78375" y="78372"/>
              <a:ext cx="12035243" cy="949767"/>
              <a:chOff x="-5921" y="-12945"/>
              <a:chExt cx="12203442" cy="1062295"/>
            </a:xfrm>
          </p:grpSpPr>
          <p:pic>
            <p:nvPicPr>
              <p:cNvPr id="379" name="Google Shape;379;p7"/>
              <p:cNvPicPr preferRelativeResize="0"/>
              <p:nvPr/>
            </p:nvPicPr>
            <p:blipFill rotWithShape="1">
              <a:blip r:embed="rId5">
                <a:alphaModFix/>
              </a:blip>
              <a:srcRect/>
              <a:stretch/>
            </p:blipFill>
            <p:spPr>
              <a:xfrm>
                <a:off x="-5921" y="-5142"/>
                <a:ext cx="2331720" cy="1054492"/>
              </a:xfrm>
              <a:prstGeom prst="rect">
                <a:avLst/>
              </a:prstGeom>
              <a:noFill/>
              <a:ln>
                <a:noFill/>
              </a:ln>
            </p:spPr>
          </p:pic>
          <p:pic>
            <p:nvPicPr>
              <p:cNvPr id="380" name="Google Shape;380;p7" descr="2020 Silver Gold Png Clipart - Transparent Png Clipart 2020 Gold Png, Png  Download , Transparent Png Image - PNGitem"/>
              <p:cNvPicPr preferRelativeResize="0"/>
              <p:nvPr/>
            </p:nvPicPr>
            <p:blipFill rotWithShape="1">
              <a:blip r:embed="rId6">
                <a:alphaModFix/>
              </a:blip>
              <a:srcRect/>
              <a:stretch/>
            </p:blipFill>
            <p:spPr>
              <a:xfrm>
                <a:off x="11212084" y="-12945"/>
                <a:ext cx="985437" cy="812780"/>
              </a:xfrm>
              <a:prstGeom prst="rect">
                <a:avLst/>
              </a:prstGeom>
              <a:noFill/>
              <a:ln>
                <a:noFill/>
              </a:ln>
            </p:spPr>
          </p:pic>
          <p:pic>
            <p:nvPicPr>
              <p:cNvPr id="381" name="Google Shape;381;p7"/>
              <p:cNvPicPr preferRelativeResize="0"/>
              <p:nvPr/>
            </p:nvPicPr>
            <p:blipFill rotWithShape="1">
              <a:blip r:embed="rId7">
                <a:alphaModFix/>
              </a:blip>
              <a:srcRect l="30913" r="19589"/>
              <a:stretch/>
            </p:blipFill>
            <p:spPr>
              <a:xfrm>
                <a:off x="4997831" y="5707"/>
                <a:ext cx="2331720" cy="900311"/>
              </a:xfrm>
              <a:prstGeom prst="rect">
                <a:avLst/>
              </a:prstGeom>
              <a:noFill/>
              <a:ln>
                <a:noFill/>
              </a:ln>
            </p:spPr>
          </p:pic>
          <p:pic>
            <p:nvPicPr>
              <p:cNvPr id="382" name="Google Shape;382;p7"/>
              <p:cNvPicPr preferRelativeResize="0"/>
              <p:nvPr/>
            </p:nvPicPr>
            <p:blipFill rotWithShape="1">
              <a:blip r:embed="rId8">
                <a:alphaModFix/>
              </a:blip>
              <a:srcRect l="38110" t="-2" b="-3877"/>
              <a:stretch/>
            </p:blipFill>
            <p:spPr>
              <a:xfrm>
                <a:off x="7501447" y="-5142"/>
                <a:ext cx="1822758" cy="897380"/>
              </a:xfrm>
              <a:prstGeom prst="rect">
                <a:avLst/>
              </a:prstGeom>
              <a:noFill/>
              <a:ln>
                <a:noFill/>
              </a:ln>
            </p:spPr>
          </p:pic>
          <p:pic>
            <p:nvPicPr>
              <p:cNvPr id="383" name="Google Shape;383;p7"/>
              <p:cNvPicPr preferRelativeResize="0"/>
              <p:nvPr/>
            </p:nvPicPr>
            <p:blipFill rotWithShape="1">
              <a:blip r:embed="rId9">
                <a:alphaModFix/>
              </a:blip>
              <a:srcRect l="33266" t="9358" r="8706" b="37265"/>
              <a:stretch/>
            </p:blipFill>
            <p:spPr>
              <a:xfrm>
                <a:off x="2497696" y="5707"/>
                <a:ext cx="2328239" cy="914400"/>
              </a:xfrm>
              <a:prstGeom prst="rect">
                <a:avLst/>
              </a:prstGeom>
              <a:noFill/>
              <a:ln>
                <a:noFill/>
              </a:ln>
            </p:spPr>
          </p:pic>
          <p:pic>
            <p:nvPicPr>
              <p:cNvPr id="384" name="Google Shape;384;p7"/>
              <p:cNvPicPr preferRelativeResize="0"/>
              <p:nvPr/>
            </p:nvPicPr>
            <p:blipFill rotWithShape="1">
              <a:blip r:embed="rId10">
                <a:alphaModFix/>
              </a:blip>
              <a:srcRect l="41992" t="2" r="7850" b="3049"/>
              <a:stretch/>
            </p:blipFill>
            <p:spPr>
              <a:xfrm>
                <a:off x="9467696" y="12276"/>
                <a:ext cx="1635733" cy="787559"/>
              </a:xfrm>
              <a:prstGeom prst="rect">
                <a:avLst/>
              </a:prstGeom>
              <a:noFill/>
              <a:ln>
                <a:noFill/>
              </a:ln>
            </p:spPr>
          </p:pic>
        </p:grpSp>
      </p:grpSp>
      <p:pic>
        <p:nvPicPr>
          <p:cNvPr id="19" name="Picture 18">
            <a:extLst>
              <a:ext uri="{FF2B5EF4-FFF2-40B4-BE49-F238E27FC236}">
                <a16:creationId xmlns:a16="http://schemas.microsoft.com/office/drawing/2014/main" id="{9837AEB8-FE85-406C-9EE1-849453E3BD4D}"/>
              </a:ext>
            </a:extLst>
          </p:cNvPr>
          <p:cNvPicPr/>
          <p:nvPr/>
        </p:nvPicPr>
        <p:blipFill>
          <a:blip r:embed="rId11"/>
          <a:stretch>
            <a:fillRect/>
          </a:stretch>
        </p:blipFill>
        <p:spPr>
          <a:xfrm>
            <a:off x="1972459" y="3344500"/>
            <a:ext cx="6074429" cy="2140500"/>
          </a:xfrm>
          <a:prstGeom prst="rect">
            <a:avLst/>
          </a:prstGeom>
        </p:spPr>
      </p:pic>
    </p:spTree>
    <p:extLst>
      <p:ext uri="{BB962C8B-B14F-4D97-AF65-F5344CB8AC3E}">
        <p14:creationId xmlns:p14="http://schemas.microsoft.com/office/powerpoint/2010/main" val="2626109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7"/>
          <p:cNvSpPr txBox="1">
            <a:spLocks noGrp="1"/>
          </p:cNvSpPr>
          <p:nvPr>
            <p:ph type="title"/>
          </p:nvPr>
        </p:nvSpPr>
        <p:spPr>
          <a:xfrm>
            <a:off x="619125" y="804963"/>
            <a:ext cx="11188700" cy="80168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600" b="1" dirty="0"/>
              <a:t>Academic Planning &amp; Registration</a:t>
            </a:r>
            <a:endParaRPr b="1" dirty="0"/>
          </a:p>
        </p:txBody>
      </p:sp>
      <p:grpSp>
        <p:nvGrpSpPr>
          <p:cNvPr id="371" name="Google Shape;371;p7"/>
          <p:cNvGrpSpPr/>
          <p:nvPr/>
        </p:nvGrpSpPr>
        <p:grpSpPr>
          <a:xfrm>
            <a:off x="-3175" y="4763"/>
            <a:ext cx="12196763" cy="6845300"/>
            <a:chOff x="0" y="12276"/>
            <a:chExt cx="12197522" cy="6845724"/>
          </a:xfrm>
        </p:grpSpPr>
        <p:sp>
          <p:nvSpPr>
            <p:cNvPr id="372" name="Google Shape;372;p7"/>
            <p:cNvSpPr/>
            <p:nvPr/>
          </p:nvSpPr>
          <p:spPr>
            <a:xfrm>
              <a:off x="0" y="6207125"/>
              <a:ext cx="12192000" cy="650875"/>
            </a:xfrm>
            <a:custGeom>
              <a:avLst/>
              <a:gdLst/>
              <a:ahLst/>
              <a:cxnLst/>
              <a:rect l="l" t="t" r="r" b="b"/>
              <a:pathLst>
                <a:path w="12799" h="680" extrusionOk="0">
                  <a:moveTo>
                    <a:pt x="0" y="0"/>
                  </a:moveTo>
                  <a:lnTo>
                    <a:pt x="0" y="0"/>
                  </a:lnTo>
                  <a:lnTo>
                    <a:pt x="12799" y="0"/>
                  </a:lnTo>
                  <a:lnTo>
                    <a:pt x="12799" y="680"/>
                  </a:lnTo>
                  <a:lnTo>
                    <a:pt x="0" y="680"/>
                  </a:lnTo>
                  <a:lnTo>
                    <a:pt x="0" y="0"/>
                  </a:lnTo>
                  <a:close/>
                  <a:moveTo>
                    <a:pt x="12222" y="518"/>
                  </a:moveTo>
                  <a:lnTo>
                    <a:pt x="12222" y="518"/>
                  </a:lnTo>
                  <a:lnTo>
                    <a:pt x="12576" y="518"/>
                  </a:lnTo>
                  <a:lnTo>
                    <a:pt x="12576" y="164"/>
                  </a:lnTo>
                  <a:lnTo>
                    <a:pt x="12222" y="164"/>
                  </a:lnTo>
                  <a:lnTo>
                    <a:pt x="12222" y="518"/>
                  </a:lnTo>
                  <a:close/>
                  <a:moveTo>
                    <a:pt x="10951" y="518"/>
                  </a:moveTo>
                  <a:lnTo>
                    <a:pt x="10951" y="518"/>
                  </a:lnTo>
                  <a:lnTo>
                    <a:pt x="11305" y="518"/>
                  </a:lnTo>
                  <a:lnTo>
                    <a:pt x="11305" y="164"/>
                  </a:lnTo>
                  <a:lnTo>
                    <a:pt x="10951" y="164"/>
                  </a:lnTo>
                  <a:lnTo>
                    <a:pt x="10951" y="518"/>
                  </a:lnTo>
                  <a:close/>
                </a:path>
              </a:pathLst>
            </a:custGeom>
            <a:solidFill>
              <a:srgbClr val="2CAE2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3" name="Google Shape;373;p7"/>
            <p:cNvSpPr/>
            <p:nvPr/>
          </p:nvSpPr>
          <p:spPr>
            <a:xfrm>
              <a:off x="11034713" y="6364287"/>
              <a:ext cx="415925" cy="338138"/>
            </a:xfrm>
            <a:custGeom>
              <a:avLst/>
              <a:gdLst/>
              <a:ahLst/>
              <a:cxnLst/>
              <a:rect l="l" t="t" r="r" b="b"/>
              <a:pathLst>
                <a:path w="435" h="354" extrusionOk="0">
                  <a:moveTo>
                    <a:pt x="137" y="354"/>
                  </a:moveTo>
                  <a:lnTo>
                    <a:pt x="137" y="354"/>
                  </a:lnTo>
                  <a:cubicBezTo>
                    <a:pt x="301" y="354"/>
                    <a:pt x="391" y="218"/>
                    <a:pt x="391" y="100"/>
                  </a:cubicBezTo>
                  <a:cubicBezTo>
                    <a:pt x="391" y="96"/>
                    <a:pt x="391" y="92"/>
                    <a:pt x="390" y="88"/>
                  </a:cubicBezTo>
                  <a:cubicBezTo>
                    <a:pt x="408" y="76"/>
                    <a:pt x="423" y="60"/>
                    <a:pt x="435" y="42"/>
                  </a:cubicBezTo>
                  <a:cubicBezTo>
                    <a:pt x="419" y="49"/>
                    <a:pt x="402" y="54"/>
                    <a:pt x="384" y="56"/>
                  </a:cubicBezTo>
                  <a:cubicBezTo>
                    <a:pt x="402" y="45"/>
                    <a:pt x="416" y="28"/>
                    <a:pt x="423" y="7"/>
                  </a:cubicBezTo>
                  <a:cubicBezTo>
                    <a:pt x="406" y="17"/>
                    <a:pt x="387" y="24"/>
                    <a:pt x="366" y="28"/>
                  </a:cubicBezTo>
                  <a:cubicBezTo>
                    <a:pt x="350" y="11"/>
                    <a:pt x="327" y="0"/>
                    <a:pt x="301" y="0"/>
                  </a:cubicBezTo>
                  <a:cubicBezTo>
                    <a:pt x="252" y="0"/>
                    <a:pt x="212" y="40"/>
                    <a:pt x="212" y="89"/>
                  </a:cubicBezTo>
                  <a:cubicBezTo>
                    <a:pt x="212" y="96"/>
                    <a:pt x="213" y="103"/>
                    <a:pt x="214" y="110"/>
                  </a:cubicBezTo>
                  <a:cubicBezTo>
                    <a:pt x="140" y="106"/>
                    <a:pt x="74" y="71"/>
                    <a:pt x="30" y="17"/>
                  </a:cubicBezTo>
                  <a:cubicBezTo>
                    <a:pt x="22" y="30"/>
                    <a:pt x="18" y="45"/>
                    <a:pt x="18" y="61"/>
                  </a:cubicBezTo>
                  <a:cubicBezTo>
                    <a:pt x="18" y="92"/>
                    <a:pt x="34" y="120"/>
                    <a:pt x="58" y="136"/>
                  </a:cubicBezTo>
                  <a:cubicBezTo>
                    <a:pt x="43" y="135"/>
                    <a:pt x="29" y="131"/>
                    <a:pt x="17" y="125"/>
                  </a:cubicBezTo>
                  <a:lnTo>
                    <a:pt x="17" y="126"/>
                  </a:lnTo>
                  <a:cubicBezTo>
                    <a:pt x="17" y="169"/>
                    <a:pt x="48" y="205"/>
                    <a:pt x="89" y="213"/>
                  </a:cubicBezTo>
                  <a:cubicBezTo>
                    <a:pt x="81" y="215"/>
                    <a:pt x="74" y="216"/>
                    <a:pt x="65" y="216"/>
                  </a:cubicBezTo>
                  <a:cubicBezTo>
                    <a:pt x="60" y="216"/>
                    <a:pt x="54" y="216"/>
                    <a:pt x="49" y="215"/>
                  </a:cubicBezTo>
                  <a:cubicBezTo>
                    <a:pt x="60" y="250"/>
                    <a:pt x="93" y="276"/>
                    <a:pt x="132" y="277"/>
                  </a:cubicBezTo>
                  <a:cubicBezTo>
                    <a:pt x="101" y="301"/>
                    <a:pt x="63" y="315"/>
                    <a:pt x="21" y="315"/>
                  </a:cubicBezTo>
                  <a:cubicBezTo>
                    <a:pt x="14" y="315"/>
                    <a:pt x="7" y="314"/>
                    <a:pt x="0" y="314"/>
                  </a:cubicBezTo>
                  <a:cubicBezTo>
                    <a:pt x="39" y="339"/>
                    <a:pt x="86" y="354"/>
                    <a:pt x="137" y="354"/>
                  </a:cubicBezTo>
                  <a:close/>
                </a:path>
              </a:pathLst>
            </a:custGeom>
            <a:solidFill>
              <a:srgbClr val="FEFEF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74" name="Google Shape;374;p7"/>
            <p:cNvPicPr preferRelativeResize="0"/>
            <p:nvPr/>
          </p:nvPicPr>
          <p:blipFill rotWithShape="1">
            <a:blip r:embed="rId3">
              <a:alphaModFix/>
            </a:blip>
            <a:srcRect/>
            <a:stretch/>
          </p:blipFill>
          <p:spPr>
            <a:xfrm>
              <a:off x="10423525" y="6361112"/>
              <a:ext cx="344488" cy="342900"/>
            </a:xfrm>
            <a:prstGeom prst="rect">
              <a:avLst/>
            </a:prstGeom>
            <a:noFill/>
            <a:ln>
              <a:noFill/>
            </a:ln>
          </p:spPr>
        </p:pic>
        <p:pic>
          <p:nvPicPr>
            <p:cNvPr id="375" name="Google Shape;375;p7"/>
            <p:cNvPicPr preferRelativeResize="0"/>
            <p:nvPr/>
          </p:nvPicPr>
          <p:blipFill rotWithShape="1">
            <a:blip r:embed="rId4">
              <a:alphaModFix/>
            </a:blip>
            <a:srcRect/>
            <a:stretch/>
          </p:blipFill>
          <p:spPr>
            <a:xfrm>
              <a:off x="11639550" y="6362700"/>
              <a:ext cx="341313" cy="341313"/>
            </a:xfrm>
            <a:prstGeom prst="rect">
              <a:avLst/>
            </a:prstGeom>
            <a:noFill/>
            <a:ln>
              <a:noFill/>
            </a:ln>
          </p:spPr>
        </p:pic>
        <p:sp>
          <p:nvSpPr>
            <p:cNvPr id="376" name="Google Shape;376;p7"/>
            <p:cNvSpPr/>
            <p:nvPr/>
          </p:nvSpPr>
          <p:spPr>
            <a:xfrm>
              <a:off x="178179" y="6248487"/>
              <a:ext cx="300634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FFFF"/>
                  </a:solidFill>
                  <a:latin typeface="Calibri"/>
                  <a:ea typeface="Calibri"/>
                  <a:cs typeface="Calibri"/>
                  <a:sym typeface="Calibri"/>
                </a:rPr>
                <a:t>#N3CSDPA</a:t>
              </a:r>
              <a:endParaRPr/>
            </a:p>
          </p:txBody>
        </p:sp>
        <p:sp>
          <p:nvSpPr>
            <p:cNvPr id="377" name="Google Shape;377;p7"/>
            <p:cNvSpPr/>
            <p:nvPr/>
          </p:nvSpPr>
          <p:spPr>
            <a:xfrm>
              <a:off x="4763" y="12276"/>
              <a:ext cx="12192759" cy="9049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78" name="Google Shape;378;p7"/>
            <p:cNvGrpSpPr/>
            <p:nvPr/>
          </p:nvGrpSpPr>
          <p:grpSpPr>
            <a:xfrm>
              <a:off x="78375" y="78372"/>
              <a:ext cx="12035243" cy="949767"/>
              <a:chOff x="-5921" y="-12945"/>
              <a:chExt cx="12203442" cy="1062295"/>
            </a:xfrm>
          </p:grpSpPr>
          <p:pic>
            <p:nvPicPr>
              <p:cNvPr id="379" name="Google Shape;379;p7"/>
              <p:cNvPicPr preferRelativeResize="0"/>
              <p:nvPr/>
            </p:nvPicPr>
            <p:blipFill rotWithShape="1">
              <a:blip r:embed="rId5">
                <a:alphaModFix/>
              </a:blip>
              <a:srcRect/>
              <a:stretch/>
            </p:blipFill>
            <p:spPr>
              <a:xfrm>
                <a:off x="-5921" y="-5142"/>
                <a:ext cx="2331720" cy="1054492"/>
              </a:xfrm>
              <a:prstGeom prst="rect">
                <a:avLst/>
              </a:prstGeom>
              <a:noFill/>
              <a:ln>
                <a:noFill/>
              </a:ln>
            </p:spPr>
          </p:pic>
          <p:pic>
            <p:nvPicPr>
              <p:cNvPr id="380" name="Google Shape;380;p7" descr="2020 Silver Gold Png Clipart - Transparent Png Clipart 2020 Gold Png, Png  Download , Transparent Png Image - PNGitem"/>
              <p:cNvPicPr preferRelativeResize="0"/>
              <p:nvPr/>
            </p:nvPicPr>
            <p:blipFill rotWithShape="1">
              <a:blip r:embed="rId6">
                <a:alphaModFix/>
              </a:blip>
              <a:srcRect/>
              <a:stretch/>
            </p:blipFill>
            <p:spPr>
              <a:xfrm>
                <a:off x="11212084" y="-12945"/>
                <a:ext cx="985437" cy="812780"/>
              </a:xfrm>
              <a:prstGeom prst="rect">
                <a:avLst/>
              </a:prstGeom>
              <a:noFill/>
              <a:ln>
                <a:noFill/>
              </a:ln>
            </p:spPr>
          </p:pic>
          <p:pic>
            <p:nvPicPr>
              <p:cNvPr id="381" name="Google Shape;381;p7"/>
              <p:cNvPicPr preferRelativeResize="0"/>
              <p:nvPr/>
            </p:nvPicPr>
            <p:blipFill rotWithShape="1">
              <a:blip r:embed="rId7">
                <a:alphaModFix/>
              </a:blip>
              <a:srcRect l="30913" r="19589"/>
              <a:stretch/>
            </p:blipFill>
            <p:spPr>
              <a:xfrm>
                <a:off x="4997831" y="5707"/>
                <a:ext cx="2331720" cy="900311"/>
              </a:xfrm>
              <a:prstGeom prst="rect">
                <a:avLst/>
              </a:prstGeom>
              <a:noFill/>
              <a:ln>
                <a:noFill/>
              </a:ln>
            </p:spPr>
          </p:pic>
          <p:pic>
            <p:nvPicPr>
              <p:cNvPr id="382" name="Google Shape;382;p7"/>
              <p:cNvPicPr preferRelativeResize="0"/>
              <p:nvPr/>
            </p:nvPicPr>
            <p:blipFill rotWithShape="1">
              <a:blip r:embed="rId8">
                <a:alphaModFix/>
              </a:blip>
              <a:srcRect l="38110" t="-2" b="-3877"/>
              <a:stretch/>
            </p:blipFill>
            <p:spPr>
              <a:xfrm>
                <a:off x="7501447" y="-5142"/>
                <a:ext cx="1822758" cy="897380"/>
              </a:xfrm>
              <a:prstGeom prst="rect">
                <a:avLst/>
              </a:prstGeom>
              <a:noFill/>
              <a:ln>
                <a:noFill/>
              </a:ln>
            </p:spPr>
          </p:pic>
          <p:pic>
            <p:nvPicPr>
              <p:cNvPr id="383" name="Google Shape;383;p7"/>
              <p:cNvPicPr preferRelativeResize="0"/>
              <p:nvPr/>
            </p:nvPicPr>
            <p:blipFill rotWithShape="1">
              <a:blip r:embed="rId9">
                <a:alphaModFix/>
              </a:blip>
              <a:srcRect l="33266" t="9358" r="8706" b="37265"/>
              <a:stretch/>
            </p:blipFill>
            <p:spPr>
              <a:xfrm>
                <a:off x="2497696" y="5707"/>
                <a:ext cx="2328239" cy="914400"/>
              </a:xfrm>
              <a:prstGeom prst="rect">
                <a:avLst/>
              </a:prstGeom>
              <a:noFill/>
              <a:ln>
                <a:noFill/>
              </a:ln>
            </p:spPr>
          </p:pic>
          <p:pic>
            <p:nvPicPr>
              <p:cNvPr id="384" name="Google Shape;384;p7"/>
              <p:cNvPicPr preferRelativeResize="0"/>
              <p:nvPr/>
            </p:nvPicPr>
            <p:blipFill rotWithShape="1">
              <a:blip r:embed="rId10">
                <a:alphaModFix/>
              </a:blip>
              <a:srcRect l="41992" t="2" r="7850" b="3049"/>
              <a:stretch/>
            </p:blipFill>
            <p:spPr>
              <a:xfrm>
                <a:off x="9467696" y="12276"/>
                <a:ext cx="1635733" cy="787559"/>
              </a:xfrm>
              <a:prstGeom prst="rect">
                <a:avLst/>
              </a:prstGeom>
              <a:noFill/>
              <a:ln>
                <a:noFill/>
              </a:ln>
            </p:spPr>
          </p:pic>
        </p:grpSp>
      </p:grpSp>
      <p:pic>
        <p:nvPicPr>
          <p:cNvPr id="20" name="Picture 19">
            <a:extLst>
              <a:ext uri="{FF2B5EF4-FFF2-40B4-BE49-F238E27FC236}">
                <a16:creationId xmlns:a16="http://schemas.microsoft.com/office/drawing/2014/main" id="{795BDD3D-4F32-4D4B-85C3-F4026EBA33F2}"/>
              </a:ext>
            </a:extLst>
          </p:cNvPr>
          <p:cNvPicPr/>
          <p:nvPr/>
        </p:nvPicPr>
        <p:blipFill>
          <a:blip r:embed="rId11"/>
          <a:stretch>
            <a:fillRect/>
          </a:stretch>
        </p:blipFill>
        <p:spPr>
          <a:xfrm>
            <a:off x="1678072" y="2168165"/>
            <a:ext cx="7092166" cy="3113020"/>
          </a:xfrm>
          <a:prstGeom prst="rect">
            <a:avLst/>
          </a:prstGeom>
        </p:spPr>
      </p:pic>
      <p:sp>
        <p:nvSpPr>
          <p:cNvPr id="21" name="Oval 20">
            <a:extLst>
              <a:ext uri="{FF2B5EF4-FFF2-40B4-BE49-F238E27FC236}">
                <a16:creationId xmlns:a16="http://schemas.microsoft.com/office/drawing/2014/main" id="{52F706A2-5393-4AF0-8448-40ED6A6BBE51}"/>
              </a:ext>
            </a:extLst>
          </p:cNvPr>
          <p:cNvSpPr/>
          <p:nvPr/>
        </p:nvSpPr>
        <p:spPr>
          <a:xfrm>
            <a:off x="4222125" y="4616936"/>
            <a:ext cx="1002030" cy="3314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075981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7"/>
          <p:cNvSpPr txBox="1">
            <a:spLocks noGrp="1"/>
          </p:cNvSpPr>
          <p:nvPr>
            <p:ph type="title"/>
          </p:nvPr>
        </p:nvSpPr>
        <p:spPr>
          <a:xfrm>
            <a:off x="619125" y="804963"/>
            <a:ext cx="11188700" cy="80168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600" b="1" dirty="0"/>
              <a:t>Academic Planning &amp; Registration</a:t>
            </a:r>
            <a:endParaRPr b="1" dirty="0"/>
          </a:p>
        </p:txBody>
      </p:sp>
      <p:grpSp>
        <p:nvGrpSpPr>
          <p:cNvPr id="371" name="Google Shape;371;p7"/>
          <p:cNvGrpSpPr/>
          <p:nvPr/>
        </p:nvGrpSpPr>
        <p:grpSpPr>
          <a:xfrm>
            <a:off x="-3175" y="4763"/>
            <a:ext cx="12196763" cy="6845300"/>
            <a:chOff x="0" y="12276"/>
            <a:chExt cx="12197522" cy="6845724"/>
          </a:xfrm>
        </p:grpSpPr>
        <p:sp>
          <p:nvSpPr>
            <p:cNvPr id="372" name="Google Shape;372;p7"/>
            <p:cNvSpPr/>
            <p:nvPr/>
          </p:nvSpPr>
          <p:spPr>
            <a:xfrm>
              <a:off x="0" y="6207125"/>
              <a:ext cx="12192000" cy="650875"/>
            </a:xfrm>
            <a:custGeom>
              <a:avLst/>
              <a:gdLst/>
              <a:ahLst/>
              <a:cxnLst/>
              <a:rect l="l" t="t" r="r" b="b"/>
              <a:pathLst>
                <a:path w="12799" h="680" extrusionOk="0">
                  <a:moveTo>
                    <a:pt x="0" y="0"/>
                  </a:moveTo>
                  <a:lnTo>
                    <a:pt x="0" y="0"/>
                  </a:lnTo>
                  <a:lnTo>
                    <a:pt x="12799" y="0"/>
                  </a:lnTo>
                  <a:lnTo>
                    <a:pt x="12799" y="680"/>
                  </a:lnTo>
                  <a:lnTo>
                    <a:pt x="0" y="680"/>
                  </a:lnTo>
                  <a:lnTo>
                    <a:pt x="0" y="0"/>
                  </a:lnTo>
                  <a:close/>
                  <a:moveTo>
                    <a:pt x="12222" y="518"/>
                  </a:moveTo>
                  <a:lnTo>
                    <a:pt x="12222" y="518"/>
                  </a:lnTo>
                  <a:lnTo>
                    <a:pt x="12576" y="518"/>
                  </a:lnTo>
                  <a:lnTo>
                    <a:pt x="12576" y="164"/>
                  </a:lnTo>
                  <a:lnTo>
                    <a:pt x="12222" y="164"/>
                  </a:lnTo>
                  <a:lnTo>
                    <a:pt x="12222" y="518"/>
                  </a:lnTo>
                  <a:close/>
                  <a:moveTo>
                    <a:pt x="10951" y="518"/>
                  </a:moveTo>
                  <a:lnTo>
                    <a:pt x="10951" y="518"/>
                  </a:lnTo>
                  <a:lnTo>
                    <a:pt x="11305" y="518"/>
                  </a:lnTo>
                  <a:lnTo>
                    <a:pt x="11305" y="164"/>
                  </a:lnTo>
                  <a:lnTo>
                    <a:pt x="10951" y="164"/>
                  </a:lnTo>
                  <a:lnTo>
                    <a:pt x="10951" y="518"/>
                  </a:lnTo>
                  <a:close/>
                </a:path>
              </a:pathLst>
            </a:custGeom>
            <a:solidFill>
              <a:srgbClr val="2CAE2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3" name="Google Shape;373;p7"/>
            <p:cNvSpPr/>
            <p:nvPr/>
          </p:nvSpPr>
          <p:spPr>
            <a:xfrm>
              <a:off x="11034713" y="6364287"/>
              <a:ext cx="415925" cy="338138"/>
            </a:xfrm>
            <a:custGeom>
              <a:avLst/>
              <a:gdLst/>
              <a:ahLst/>
              <a:cxnLst/>
              <a:rect l="l" t="t" r="r" b="b"/>
              <a:pathLst>
                <a:path w="435" h="354" extrusionOk="0">
                  <a:moveTo>
                    <a:pt x="137" y="354"/>
                  </a:moveTo>
                  <a:lnTo>
                    <a:pt x="137" y="354"/>
                  </a:lnTo>
                  <a:cubicBezTo>
                    <a:pt x="301" y="354"/>
                    <a:pt x="391" y="218"/>
                    <a:pt x="391" y="100"/>
                  </a:cubicBezTo>
                  <a:cubicBezTo>
                    <a:pt x="391" y="96"/>
                    <a:pt x="391" y="92"/>
                    <a:pt x="390" y="88"/>
                  </a:cubicBezTo>
                  <a:cubicBezTo>
                    <a:pt x="408" y="76"/>
                    <a:pt x="423" y="60"/>
                    <a:pt x="435" y="42"/>
                  </a:cubicBezTo>
                  <a:cubicBezTo>
                    <a:pt x="419" y="49"/>
                    <a:pt x="402" y="54"/>
                    <a:pt x="384" y="56"/>
                  </a:cubicBezTo>
                  <a:cubicBezTo>
                    <a:pt x="402" y="45"/>
                    <a:pt x="416" y="28"/>
                    <a:pt x="423" y="7"/>
                  </a:cubicBezTo>
                  <a:cubicBezTo>
                    <a:pt x="406" y="17"/>
                    <a:pt x="387" y="24"/>
                    <a:pt x="366" y="28"/>
                  </a:cubicBezTo>
                  <a:cubicBezTo>
                    <a:pt x="350" y="11"/>
                    <a:pt x="327" y="0"/>
                    <a:pt x="301" y="0"/>
                  </a:cubicBezTo>
                  <a:cubicBezTo>
                    <a:pt x="252" y="0"/>
                    <a:pt x="212" y="40"/>
                    <a:pt x="212" y="89"/>
                  </a:cubicBezTo>
                  <a:cubicBezTo>
                    <a:pt x="212" y="96"/>
                    <a:pt x="213" y="103"/>
                    <a:pt x="214" y="110"/>
                  </a:cubicBezTo>
                  <a:cubicBezTo>
                    <a:pt x="140" y="106"/>
                    <a:pt x="74" y="71"/>
                    <a:pt x="30" y="17"/>
                  </a:cubicBezTo>
                  <a:cubicBezTo>
                    <a:pt x="22" y="30"/>
                    <a:pt x="18" y="45"/>
                    <a:pt x="18" y="61"/>
                  </a:cubicBezTo>
                  <a:cubicBezTo>
                    <a:pt x="18" y="92"/>
                    <a:pt x="34" y="120"/>
                    <a:pt x="58" y="136"/>
                  </a:cubicBezTo>
                  <a:cubicBezTo>
                    <a:pt x="43" y="135"/>
                    <a:pt x="29" y="131"/>
                    <a:pt x="17" y="125"/>
                  </a:cubicBezTo>
                  <a:lnTo>
                    <a:pt x="17" y="126"/>
                  </a:lnTo>
                  <a:cubicBezTo>
                    <a:pt x="17" y="169"/>
                    <a:pt x="48" y="205"/>
                    <a:pt x="89" y="213"/>
                  </a:cubicBezTo>
                  <a:cubicBezTo>
                    <a:pt x="81" y="215"/>
                    <a:pt x="74" y="216"/>
                    <a:pt x="65" y="216"/>
                  </a:cubicBezTo>
                  <a:cubicBezTo>
                    <a:pt x="60" y="216"/>
                    <a:pt x="54" y="216"/>
                    <a:pt x="49" y="215"/>
                  </a:cubicBezTo>
                  <a:cubicBezTo>
                    <a:pt x="60" y="250"/>
                    <a:pt x="93" y="276"/>
                    <a:pt x="132" y="277"/>
                  </a:cubicBezTo>
                  <a:cubicBezTo>
                    <a:pt x="101" y="301"/>
                    <a:pt x="63" y="315"/>
                    <a:pt x="21" y="315"/>
                  </a:cubicBezTo>
                  <a:cubicBezTo>
                    <a:pt x="14" y="315"/>
                    <a:pt x="7" y="314"/>
                    <a:pt x="0" y="314"/>
                  </a:cubicBezTo>
                  <a:cubicBezTo>
                    <a:pt x="39" y="339"/>
                    <a:pt x="86" y="354"/>
                    <a:pt x="137" y="354"/>
                  </a:cubicBezTo>
                  <a:close/>
                </a:path>
              </a:pathLst>
            </a:custGeom>
            <a:solidFill>
              <a:srgbClr val="FEFEF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74" name="Google Shape;374;p7"/>
            <p:cNvPicPr preferRelativeResize="0"/>
            <p:nvPr/>
          </p:nvPicPr>
          <p:blipFill rotWithShape="1">
            <a:blip r:embed="rId3">
              <a:alphaModFix/>
            </a:blip>
            <a:srcRect/>
            <a:stretch/>
          </p:blipFill>
          <p:spPr>
            <a:xfrm>
              <a:off x="10423525" y="6361112"/>
              <a:ext cx="344488" cy="342900"/>
            </a:xfrm>
            <a:prstGeom prst="rect">
              <a:avLst/>
            </a:prstGeom>
            <a:noFill/>
            <a:ln>
              <a:noFill/>
            </a:ln>
          </p:spPr>
        </p:pic>
        <p:pic>
          <p:nvPicPr>
            <p:cNvPr id="375" name="Google Shape;375;p7"/>
            <p:cNvPicPr preferRelativeResize="0"/>
            <p:nvPr/>
          </p:nvPicPr>
          <p:blipFill rotWithShape="1">
            <a:blip r:embed="rId4">
              <a:alphaModFix/>
            </a:blip>
            <a:srcRect/>
            <a:stretch/>
          </p:blipFill>
          <p:spPr>
            <a:xfrm>
              <a:off x="11639550" y="6362700"/>
              <a:ext cx="341313" cy="341313"/>
            </a:xfrm>
            <a:prstGeom prst="rect">
              <a:avLst/>
            </a:prstGeom>
            <a:noFill/>
            <a:ln>
              <a:noFill/>
            </a:ln>
          </p:spPr>
        </p:pic>
        <p:sp>
          <p:nvSpPr>
            <p:cNvPr id="376" name="Google Shape;376;p7"/>
            <p:cNvSpPr/>
            <p:nvPr/>
          </p:nvSpPr>
          <p:spPr>
            <a:xfrm>
              <a:off x="178179" y="6248487"/>
              <a:ext cx="300634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FFFF"/>
                  </a:solidFill>
                  <a:latin typeface="Calibri"/>
                  <a:ea typeface="Calibri"/>
                  <a:cs typeface="Calibri"/>
                  <a:sym typeface="Calibri"/>
                </a:rPr>
                <a:t>#N3CSDPA</a:t>
              </a:r>
              <a:endParaRPr/>
            </a:p>
          </p:txBody>
        </p:sp>
        <p:sp>
          <p:nvSpPr>
            <p:cNvPr id="377" name="Google Shape;377;p7"/>
            <p:cNvSpPr/>
            <p:nvPr/>
          </p:nvSpPr>
          <p:spPr>
            <a:xfrm>
              <a:off x="4763" y="12276"/>
              <a:ext cx="12192759" cy="9049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78" name="Google Shape;378;p7"/>
            <p:cNvGrpSpPr/>
            <p:nvPr/>
          </p:nvGrpSpPr>
          <p:grpSpPr>
            <a:xfrm>
              <a:off x="78375" y="78372"/>
              <a:ext cx="12035243" cy="949767"/>
              <a:chOff x="-5921" y="-12945"/>
              <a:chExt cx="12203442" cy="1062295"/>
            </a:xfrm>
          </p:grpSpPr>
          <p:pic>
            <p:nvPicPr>
              <p:cNvPr id="379" name="Google Shape;379;p7"/>
              <p:cNvPicPr preferRelativeResize="0"/>
              <p:nvPr/>
            </p:nvPicPr>
            <p:blipFill rotWithShape="1">
              <a:blip r:embed="rId5">
                <a:alphaModFix/>
              </a:blip>
              <a:srcRect/>
              <a:stretch/>
            </p:blipFill>
            <p:spPr>
              <a:xfrm>
                <a:off x="-5921" y="-5142"/>
                <a:ext cx="2331720" cy="1054492"/>
              </a:xfrm>
              <a:prstGeom prst="rect">
                <a:avLst/>
              </a:prstGeom>
              <a:noFill/>
              <a:ln>
                <a:noFill/>
              </a:ln>
            </p:spPr>
          </p:pic>
          <p:pic>
            <p:nvPicPr>
              <p:cNvPr id="380" name="Google Shape;380;p7" descr="2020 Silver Gold Png Clipart - Transparent Png Clipart 2020 Gold Png, Png  Download , Transparent Png Image - PNGitem"/>
              <p:cNvPicPr preferRelativeResize="0"/>
              <p:nvPr/>
            </p:nvPicPr>
            <p:blipFill rotWithShape="1">
              <a:blip r:embed="rId6">
                <a:alphaModFix/>
              </a:blip>
              <a:srcRect/>
              <a:stretch/>
            </p:blipFill>
            <p:spPr>
              <a:xfrm>
                <a:off x="11212084" y="-12945"/>
                <a:ext cx="985437" cy="812780"/>
              </a:xfrm>
              <a:prstGeom prst="rect">
                <a:avLst/>
              </a:prstGeom>
              <a:noFill/>
              <a:ln>
                <a:noFill/>
              </a:ln>
            </p:spPr>
          </p:pic>
          <p:pic>
            <p:nvPicPr>
              <p:cNvPr id="381" name="Google Shape;381;p7"/>
              <p:cNvPicPr preferRelativeResize="0"/>
              <p:nvPr/>
            </p:nvPicPr>
            <p:blipFill rotWithShape="1">
              <a:blip r:embed="rId7">
                <a:alphaModFix/>
              </a:blip>
              <a:srcRect l="30913" r="19589"/>
              <a:stretch/>
            </p:blipFill>
            <p:spPr>
              <a:xfrm>
                <a:off x="4997831" y="5707"/>
                <a:ext cx="2331720" cy="900311"/>
              </a:xfrm>
              <a:prstGeom prst="rect">
                <a:avLst/>
              </a:prstGeom>
              <a:noFill/>
              <a:ln>
                <a:noFill/>
              </a:ln>
            </p:spPr>
          </p:pic>
          <p:pic>
            <p:nvPicPr>
              <p:cNvPr id="382" name="Google Shape;382;p7"/>
              <p:cNvPicPr preferRelativeResize="0"/>
              <p:nvPr/>
            </p:nvPicPr>
            <p:blipFill rotWithShape="1">
              <a:blip r:embed="rId8">
                <a:alphaModFix/>
              </a:blip>
              <a:srcRect l="38110" t="-2" b="-3877"/>
              <a:stretch/>
            </p:blipFill>
            <p:spPr>
              <a:xfrm>
                <a:off x="7501447" y="-5142"/>
                <a:ext cx="1822758" cy="897380"/>
              </a:xfrm>
              <a:prstGeom prst="rect">
                <a:avLst/>
              </a:prstGeom>
              <a:noFill/>
              <a:ln>
                <a:noFill/>
              </a:ln>
            </p:spPr>
          </p:pic>
          <p:pic>
            <p:nvPicPr>
              <p:cNvPr id="383" name="Google Shape;383;p7"/>
              <p:cNvPicPr preferRelativeResize="0"/>
              <p:nvPr/>
            </p:nvPicPr>
            <p:blipFill rotWithShape="1">
              <a:blip r:embed="rId9">
                <a:alphaModFix/>
              </a:blip>
              <a:srcRect l="33266" t="9358" r="8706" b="37265"/>
              <a:stretch/>
            </p:blipFill>
            <p:spPr>
              <a:xfrm>
                <a:off x="2497696" y="5707"/>
                <a:ext cx="2328239" cy="914400"/>
              </a:xfrm>
              <a:prstGeom prst="rect">
                <a:avLst/>
              </a:prstGeom>
              <a:noFill/>
              <a:ln>
                <a:noFill/>
              </a:ln>
            </p:spPr>
          </p:pic>
          <p:pic>
            <p:nvPicPr>
              <p:cNvPr id="384" name="Google Shape;384;p7"/>
              <p:cNvPicPr preferRelativeResize="0"/>
              <p:nvPr/>
            </p:nvPicPr>
            <p:blipFill rotWithShape="1">
              <a:blip r:embed="rId10">
                <a:alphaModFix/>
              </a:blip>
              <a:srcRect l="41992" t="2" r="7850" b="3049"/>
              <a:stretch/>
            </p:blipFill>
            <p:spPr>
              <a:xfrm>
                <a:off x="9467696" y="12276"/>
                <a:ext cx="1635733" cy="787559"/>
              </a:xfrm>
              <a:prstGeom prst="rect">
                <a:avLst/>
              </a:prstGeom>
              <a:noFill/>
              <a:ln>
                <a:noFill/>
              </a:ln>
            </p:spPr>
          </p:pic>
        </p:grpSp>
      </p:grpSp>
      <p:pic>
        <p:nvPicPr>
          <p:cNvPr id="20" name="Picture 19">
            <a:extLst>
              <a:ext uri="{FF2B5EF4-FFF2-40B4-BE49-F238E27FC236}">
                <a16:creationId xmlns:a16="http://schemas.microsoft.com/office/drawing/2014/main" id="{1699F295-E524-47C5-B4E9-553BD19FD000}"/>
              </a:ext>
            </a:extLst>
          </p:cNvPr>
          <p:cNvPicPr/>
          <p:nvPr/>
        </p:nvPicPr>
        <p:blipFill>
          <a:blip r:embed="rId11"/>
          <a:stretch>
            <a:fillRect/>
          </a:stretch>
        </p:blipFill>
        <p:spPr>
          <a:xfrm>
            <a:off x="1093725" y="1895086"/>
            <a:ext cx="6384904" cy="2067314"/>
          </a:xfrm>
          <a:prstGeom prst="rect">
            <a:avLst/>
          </a:prstGeom>
        </p:spPr>
      </p:pic>
      <p:pic>
        <p:nvPicPr>
          <p:cNvPr id="21" name="Picture 20">
            <a:extLst>
              <a:ext uri="{FF2B5EF4-FFF2-40B4-BE49-F238E27FC236}">
                <a16:creationId xmlns:a16="http://schemas.microsoft.com/office/drawing/2014/main" id="{4E43BB15-D9F1-4AD0-9BF7-0FC4BA8BE383}"/>
              </a:ext>
            </a:extLst>
          </p:cNvPr>
          <p:cNvPicPr/>
          <p:nvPr/>
        </p:nvPicPr>
        <p:blipFill>
          <a:blip r:embed="rId12"/>
          <a:stretch>
            <a:fillRect/>
          </a:stretch>
        </p:blipFill>
        <p:spPr>
          <a:xfrm>
            <a:off x="6096001" y="4250836"/>
            <a:ext cx="5350750" cy="1391253"/>
          </a:xfrm>
          <a:prstGeom prst="rect">
            <a:avLst/>
          </a:prstGeom>
        </p:spPr>
      </p:pic>
      <p:sp>
        <p:nvSpPr>
          <p:cNvPr id="22" name="Oval 21">
            <a:extLst>
              <a:ext uri="{FF2B5EF4-FFF2-40B4-BE49-F238E27FC236}">
                <a16:creationId xmlns:a16="http://schemas.microsoft.com/office/drawing/2014/main" id="{3D250625-AEED-498E-AE3D-39B40071ACCC}"/>
              </a:ext>
            </a:extLst>
          </p:cNvPr>
          <p:cNvSpPr/>
          <p:nvPr/>
        </p:nvSpPr>
        <p:spPr>
          <a:xfrm>
            <a:off x="9798925" y="4250836"/>
            <a:ext cx="1647825" cy="5359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158241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7"/>
          <p:cNvSpPr txBox="1">
            <a:spLocks noGrp="1"/>
          </p:cNvSpPr>
          <p:nvPr>
            <p:ph type="title"/>
          </p:nvPr>
        </p:nvSpPr>
        <p:spPr>
          <a:xfrm>
            <a:off x="619125" y="804963"/>
            <a:ext cx="11188700" cy="80168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600" b="1" dirty="0"/>
              <a:t>Academic Planning &amp; Registration</a:t>
            </a:r>
            <a:endParaRPr b="1" dirty="0"/>
          </a:p>
        </p:txBody>
      </p:sp>
      <p:sp>
        <p:nvSpPr>
          <p:cNvPr id="369" name="Google Shape;369;p7"/>
          <p:cNvSpPr txBox="1">
            <a:spLocks noGrp="1"/>
          </p:cNvSpPr>
          <p:nvPr>
            <p:ph type="body" idx="1"/>
          </p:nvPr>
        </p:nvSpPr>
        <p:spPr>
          <a:xfrm>
            <a:off x="619125" y="1614120"/>
            <a:ext cx="11357818" cy="432948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dirty="0"/>
              <a:t>To view your schedule, you will then select “Plan &amp; Schedule”</a:t>
            </a:r>
          </a:p>
          <a:p>
            <a:pPr marL="0" lvl="0" indent="0" algn="l" rtl="0">
              <a:lnSpc>
                <a:spcPct val="90000"/>
              </a:lnSpc>
              <a:spcBef>
                <a:spcPts val="0"/>
              </a:spcBef>
              <a:spcAft>
                <a:spcPts val="0"/>
              </a:spcAft>
              <a:buClr>
                <a:schemeClr val="dk1"/>
              </a:buClr>
              <a:buSzPts val="2800"/>
              <a:buNone/>
            </a:pPr>
            <a:endParaRPr dirty="0"/>
          </a:p>
        </p:txBody>
      </p:sp>
      <p:grpSp>
        <p:nvGrpSpPr>
          <p:cNvPr id="371" name="Google Shape;371;p7"/>
          <p:cNvGrpSpPr/>
          <p:nvPr/>
        </p:nvGrpSpPr>
        <p:grpSpPr>
          <a:xfrm>
            <a:off x="-3175" y="4763"/>
            <a:ext cx="12196763" cy="6845300"/>
            <a:chOff x="0" y="12276"/>
            <a:chExt cx="12197522" cy="6845724"/>
          </a:xfrm>
        </p:grpSpPr>
        <p:sp>
          <p:nvSpPr>
            <p:cNvPr id="372" name="Google Shape;372;p7"/>
            <p:cNvSpPr/>
            <p:nvPr/>
          </p:nvSpPr>
          <p:spPr>
            <a:xfrm>
              <a:off x="0" y="6207125"/>
              <a:ext cx="12192000" cy="650875"/>
            </a:xfrm>
            <a:custGeom>
              <a:avLst/>
              <a:gdLst/>
              <a:ahLst/>
              <a:cxnLst/>
              <a:rect l="l" t="t" r="r" b="b"/>
              <a:pathLst>
                <a:path w="12799" h="680" extrusionOk="0">
                  <a:moveTo>
                    <a:pt x="0" y="0"/>
                  </a:moveTo>
                  <a:lnTo>
                    <a:pt x="0" y="0"/>
                  </a:lnTo>
                  <a:lnTo>
                    <a:pt x="12799" y="0"/>
                  </a:lnTo>
                  <a:lnTo>
                    <a:pt x="12799" y="680"/>
                  </a:lnTo>
                  <a:lnTo>
                    <a:pt x="0" y="680"/>
                  </a:lnTo>
                  <a:lnTo>
                    <a:pt x="0" y="0"/>
                  </a:lnTo>
                  <a:close/>
                  <a:moveTo>
                    <a:pt x="12222" y="518"/>
                  </a:moveTo>
                  <a:lnTo>
                    <a:pt x="12222" y="518"/>
                  </a:lnTo>
                  <a:lnTo>
                    <a:pt x="12576" y="518"/>
                  </a:lnTo>
                  <a:lnTo>
                    <a:pt x="12576" y="164"/>
                  </a:lnTo>
                  <a:lnTo>
                    <a:pt x="12222" y="164"/>
                  </a:lnTo>
                  <a:lnTo>
                    <a:pt x="12222" y="518"/>
                  </a:lnTo>
                  <a:close/>
                  <a:moveTo>
                    <a:pt x="10951" y="518"/>
                  </a:moveTo>
                  <a:lnTo>
                    <a:pt x="10951" y="518"/>
                  </a:lnTo>
                  <a:lnTo>
                    <a:pt x="11305" y="518"/>
                  </a:lnTo>
                  <a:lnTo>
                    <a:pt x="11305" y="164"/>
                  </a:lnTo>
                  <a:lnTo>
                    <a:pt x="10951" y="164"/>
                  </a:lnTo>
                  <a:lnTo>
                    <a:pt x="10951" y="518"/>
                  </a:lnTo>
                  <a:close/>
                </a:path>
              </a:pathLst>
            </a:custGeom>
            <a:solidFill>
              <a:srgbClr val="2CAE2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3" name="Google Shape;373;p7"/>
            <p:cNvSpPr/>
            <p:nvPr/>
          </p:nvSpPr>
          <p:spPr>
            <a:xfrm>
              <a:off x="11034713" y="6364287"/>
              <a:ext cx="415925" cy="338138"/>
            </a:xfrm>
            <a:custGeom>
              <a:avLst/>
              <a:gdLst/>
              <a:ahLst/>
              <a:cxnLst/>
              <a:rect l="l" t="t" r="r" b="b"/>
              <a:pathLst>
                <a:path w="435" h="354" extrusionOk="0">
                  <a:moveTo>
                    <a:pt x="137" y="354"/>
                  </a:moveTo>
                  <a:lnTo>
                    <a:pt x="137" y="354"/>
                  </a:lnTo>
                  <a:cubicBezTo>
                    <a:pt x="301" y="354"/>
                    <a:pt x="391" y="218"/>
                    <a:pt x="391" y="100"/>
                  </a:cubicBezTo>
                  <a:cubicBezTo>
                    <a:pt x="391" y="96"/>
                    <a:pt x="391" y="92"/>
                    <a:pt x="390" y="88"/>
                  </a:cubicBezTo>
                  <a:cubicBezTo>
                    <a:pt x="408" y="76"/>
                    <a:pt x="423" y="60"/>
                    <a:pt x="435" y="42"/>
                  </a:cubicBezTo>
                  <a:cubicBezTo>
                    <a:pt x="419" y="49"/>
                    <a:pt x="402" y="54"/>
                    <a:pt x="384" y="56"/>
                  </a:cubicBezTo>
                  <a:cubicBezTo>
                    <a:pt x="402" y="45"/>
                    <a:pt x="416" y="28"/>
                    <a:pt x="423" y="7"/>
                  </a:cubicBezTo>
                  <a:cubicBezTo>
                    <a:pt x="406" y="17"/>
                    <a:pt x="387" y="24"/>
                    <a:pt x="366" y="28"/>
                  </a:cubicBezTo>
                  <a:cubicBezTo>
                    <a:pt x="350" y="11"/>
                    <a:pt x="327" y="0"/>
                    <a:pt x="301" y="0"/>
                  </a:cubicBezTo>
                  <a:cubicBezTo>
                    <a:pt x="252" y="0"/>
                    <a:pt x="212" y="40"/>
                    <a:pt x="212" y="89"/>
                  </a:cubicBezTo>
                  <a:cubicBezTo>
                    <a:pt x="212" y="96"/>
                    <a:pt x="213" y="103"/>
                    <a:pt x="214" y="110"/>
                  </a:cubicBezTo>
                  <a:cubicBezTo>
                    <a:pt x="140" y="106"/>
                    <a:pt x="74" y="71"/>
                    <a:pt x="30" y="17"/>
                  </a:cubicBezTo>
                  <a:cubicBezTo>
                    <a:pt x="22" y="30"/>
                    <a:pt x="18" y="45"/>
                    <a:pt x="18" y="61"/>
                  </a:cubicBezTo>
                  <a:cubicBezTo>
                    <a:pt x="18" y="92"/>
                    <a:pt x="34" y="120"/>
                    <a:pt x="58" y="136"/>
                  </a:cubicBezTo>
                  <a:cubicBezTo>
                    <a:pt x="43" y="135"/>
                    <a:pt x="29" y="131"/>
                    <a:pt x="17" y="125"/>
                  </a:cubicBezTo>
                  <a:lnTo>
                    <a:pt x="17" y="126"/>
                  </a:lnTo>
                  <a:cubicBezTo>
                    <a:pt x="17" y="169"/>
                    <a:pt x="48" y="205"/>
                    <a:pt x="89" y="213"/>
                  </a:cubicBezTo>
                  <a:cubicBezTo>
                    <a:pt x="81" y="215"/>
                    <a:pt x="74" y="216"/>
                    <a:pt x="65" y="216"/>
                  </a:cubicBezTo>
                  <a:cubicBezTo>
                    <a:pt x="60" y="216"/>
                    <a:pt x="54" y="216"/>
                    <a:pt x="49" y="215"/>
                  </a:cubicBezTo>
                  <a:cubicBezTo>
                    <a:pt x="60" y="250"/>
                    <a:pt x="93" y="276"/>
                    <a:pt x="132" y="277"/>
                  </a:cubicBezTo>
                  <a:cubicBezTo>
                    <a:pt x="101" y="301"/>
                    <a:pt x="63" y="315"/>
                    <a:pt x="21" y="315"/>
                  </a:cubicBezTo>
                  <a:cubicBezTo>
                    <a:pt x="14" y="315"/>
                    <a:pt x="7" y="314"/>
                    <a:pt x="0" y="314"/>
                  </a:cubicBezTo>
                  <a:cubicBezTo>
                    <a:pt x="39" y="339"/>
                    <a:pt x="86" y="354"/>
                    <a:pt x="137" y="354"/>
                  </a:cubicBezTo>
                  <a:close/>
                </a:path>
              </a:pathLst>
            </a:custGeom>
            <a:solidFill>
              <a:srgbClr val="FEFEF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74" name="Google Shape;374;p7"/>
            <p:cNvPicPr preferRelativeResize="0"/>
            <p:nvPr/>
          </p:nvPicPr>
          <p:blipFill rotWithShape="1">
            <a:blip r:embed="rId3">
              <a:alphaModFix/>
            </a:blip>
            <a:srcRect/>
            <a:stretch/>
          </p:blipFill>
          <p:spPr>
            <a:xfrm>
              <a:off x="10423525" y="6361112"/>
              <a:ext cx="344488" cy="342900"/>
            </a:xfrm>
            <a:prstGeom prst="rect">
              <a:avLst/>
            </a:prstGeom>
            <a:noFill/>
            <a:ln>
              <a:noFill/>
            </a:ln>
          </p:spPr>
        </p:pic>
        <p:pic>
          <p:nvPicPr>
            <p:cNvPr id="375" name="Google Shape;375;p7"/>
            <p:cNvPicPr preferRelativeResize="0"/>
            <p:nvPr/>
          </p:nvPicPr>
          <p:blipFill rotWithShape="1">
            <a:blip r:embed="rId4">
              <a:alphaModFix/>
            </a:blip>
            <a:srcRect/>
            <a:stretch/>
          </p:blipFill>
          <p:spPr>
            <a:xfrm>
              <a:off x="11639550" y="6362700"/>
              <a:ext cx="341313" cy="341313"/>
            </a:xfrm>
            <a:prstGeom prst="rect">
              <a:avLst/>
            </a:prstGeom>
            <a:noFill/>
            <a:ln>
              <a:noFill/>
            </a:ln>
          </p:spPr>
        </p:pic>
        <p:sp>
          <p:nvSpPr>
            <p:cNvPr id="376" name="Google Shape;376;p7"/>
            <p:cNvSpPr/>
            <p:nvPr/>
          </p:nvSpPr>
          <p:spPr>
            <a:xfrm>
              <a:off x="178179" y="6248487"/>
              <a:ext cx="300634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FFFF"/>
                  </a:solidFill>
                  <a:latin typeface="Calibri"/>
                  <a:ea typeface="Calibri"/>
                  <a:cs typeface="Calibri"/>
                  <a:sym typeface="Calibri"/>
                </a:rPr>
                <a:t>#N3CSDPA</a:t>
              </a:r>
              <a:endParaRPr/>
            </a:p>
          </p:txBody>
        </p:sp>
        <p:sp>
          <p:nvSpPr>
            <p:cNvPr id="377" name="Google Shape;377;p7"/>
            <p:cNvSpPr/>
            <p:nvPr/>
          </p:nvSpPr>
          <p:spPr>
            <a:xfrm>
              <a:off x="4763" y="12276"/>
              <a:ext cx="12192759" cy="9049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78" name="Google Shape;378;p7"/>
            <p:cNvGrpSpPr/>
            <p:nvPr/>
          </p:nvGrpSpPr>
          <p:grpSpPr>
            <a:xfrm>
              <a:off x="78375" y="78372"/>
              <a:ext cx="12035243" cy="949767"/>
              <a:chOff x="-5921" y="-12945"/>
              <a:chExt cx="12203442" cy="1062295"/>
            </a:xfrm>
          </p:grpSpPr>
          <p:pic>
            <p:nvPicPr>
              <p:cNvPr id="379" name="Google Shape;379;p7"/>
              <p:cNvPicPr preferRelativeResize="0"/>
              <p:nvPr/>
            </p:nvPicPr>
            <p:blipFill rotWithShape="1">
              <a:blip r:embed="rId5">
                <a:alphaModFix/>
              </a:blip>
              <a:srcRect/>
              <a:stretch/>
            </p:blipFill>
            <p:spPr>
              <a:xfrm>
                <a:off x="-5921" y="-5142"/>
                <a:ext cx="2331720" cy="1054492"/>
              </a:xfrm>
              <a:prstGeom prst="rect">
                <a:avLst/>
              </a:prstGeom>
              <a:noFill/>
              <a:ln>
                <a:noFill/>
              </a:ln>
            </p:spPr>
          </p:pic>
          <p:pic>
            <p:nvPicPr>
              <p:cNvPr id="380" name="Google Shape;380;p7" descr="2020 Silver Gold Png Clipart - Transparent Png Clipart 2020 Gold Png, Png  Download , Transparent Png Image - PNGitem"/>
              <p:cNvPicPr preferRelativeResize="0"/>
              <p:nvPr/>
            </p:nvPicPr>
            <p:blipFill rotWithShape="1">
              <a:blip r:embed="rId6">
                <a:alphaModFix/>
              </a:blip>
              <a:srcRect/>
              <a:stretch/>
            </p:blipFill>
            <p:spPr>
              <a:xfrm>
                <a:off x="11212084" y="-12945"/>
                <a:ext cx="985437" cy="812780"/>
              </a:xfrm>
              <a:prstGeom prst="rect">
                <a:avLst/>
              </a:prstGeom>
              <a:noFill/>
              <a:ln>
                <a:noFill/>
              </a:ln>
            </p:spPr>
          </p:pic>
          <p:pic>
            <p:nvPicPr>
              <p:cNvPr id="381" name="Google Shape;381;p7"/>
              <p:cNvPicPr preferRelativeResize="0"/>
              <p:nvPr/>
            </p:nvPicPr>
            <p:blipFill rotWithShape="1">
              <a:blip r:embed="rId7">
                <a:alphaModFix/>
              </a:blip>
              <a:srcRect l="30913" r="19589"/>
              <a:stretch/>
            </p:blipFill>
            <p:spPr>
              <a:xfrm>
                <a:off x="4997831" y="5707"/>
                <a:ext cx="2331720" cy="900311"/>
              </a:xfrm>
              <a:prstGeom prst="rect">
                <a:avLst/>
              </a:prstGeom>
              <a:noFill/>
              <a:ln>
                <a:noFill/>
              </a:ln>
            </p:spPr>
          </p:pic>
          <p:pic>
            <p:nvPicPr>
              <p:cNvPr id="382" name="Google Shape;382;p7"/>
              <p:cNvPicPr preferRelativeResize="0"/>
              <p:nvPr/>
            </p:nvPicPr>
            <p:blipFill rotWithShape="1">
              <a:blip r:embed="rId8">
                <a:alphaModFix/>
              </a:blip>
              <a:srcRect l="38110" t="-2" b="-3877"/>
              <a:stretch/>
            </p:blipFill>
            <p:spPr>
              <a:xfrm>
                <a:off x="7501447" y="-5142"/>
                <a:ext cx="1822758" cy="897380"/>
              </a:xfrm>
              <a:prstGeom prst="rect">
                <a:avLst/>
              </a:prstGeom>
              <a:noFill/>
              <a:ln>
                <a:noFill/>
              </a:ln>
            </p:spPr>
          </p:pic>
          <p:pic>
            <p:nvPicPr>
              <p:cNvPr id="383" name="Google Shape;383;p7"/>
              <p:cNvPicPr preferRelativeResize="0"/>
              <p:nvPr/>
            </p:nvPicPr>
            <p:blipFill rotWithShape="1">
              <a:blip r:embed="rId9">
                <a:alphaModFix/>
              </a:blip>
              <a:srcRect l="33266" t="9358" r="8706" b="37265"/>
              <a:stretch/>
            </p:blipFill>
            <p:spPr>
              <a:xfrm>
                <a:off x="2497696" y="5707"/>
                <a:ext cx="2328239" cy="914400"/>
              </a:xfrm>
              <a:prstGeom prst="rect">
                <a:avLst/>
              </a:prstGeom>
              <a:noFill/>
              <a:ln>
                <a:noFill/>
              </a:ln>
            </p:spPr>
          </p:pic>
          <p:pic>
            <p:nvPicPr>
              <p:cNvPr id="384" name="Google Shape;384;p7"/>
              <p:cNvPicPr preferRelativeResize="0"/>
              <p:nvPr/>
            </p:nvPicPr>
            <p:blipFill rotWithShape="1">
              <a:blip r:embed="rId10">
                <a:alphaModFix/>
              </a:blip>
              <a:srcRect l="41992" t="2" r="7850" b="3049"/>
              <a:stretch/>
            </p:blipFill>
            <p:spPr>
              <a:xfrm>
                <a:off x="9467696" y="12276"/>
                <a:ext cx="1635733" cy="787559"/>
              </a:xfrm>
              <a:prstGeom prst="rect">
                <a:avLst/>
              </a:prstGeom>
              <a:noFill/>
              <a:ln>
                <a:noFill/>
              </a:ln>
            </p:spPr>
          </p:pic>
        </p:grpSp>
      </p:grpSp>
      <p:pic>
        <p:nvPicPr>
          <p:cNvPr id="21" name="Picture 20">
            <a:extLst>
              <a:ext uri="{FF2B5EF4-FFF2-40B4-BE49-F238E27FC236}">
                <a16:creationId xmlns:a16="http://schemas.microsoft.com/office/drawing/2014/main" id="{293079E6-8380-4696-A76D-E6F8D56D1E69}"/>
              </a:ext>
            </a:extLst>
          </p:cNvPr>
          <p:cNvPicPr/>
          <p:nvPr/>
        </p:nvPicPr>
        <p:blipFill rotWithShape="1">
          <a:blip r:embed="rId11"/>
          <a:srcRect l="21197" t="11456" r="67245" b="65502"/>
          <a:stretch/>
        </p:blipFill>
        <p:spPr bwMode="auto">
          <a:xfrm>
            <a:off x="1949855" y="2919684"/>
            <a:ext cx="1591310" cy="1983105"/>
          </a:xfrm>
          <a:prstGeom prst="rect">
            <a:avLst/>
          </a:prstGeom>
          <a:ln>
            <a:noFill/>
          </a:ln>
          <a:extLst>
            <a:ext uri="{53640926-AAD7-44D8-BBD7-CCE9431645EC}">
              <a14:shadowObscured xmlns:a14="http://schemas.microsoft.com/office/drawing/2010/main"/>
            </a:ext>
          </a:extLst>
        </p:spPr>
      </p:pic>
      <p:sp>
        <p:nvSpPr>
          <p:cNvPr id="22" name="Oval 21">
            <a:extLst>
              <a:ext uri="{FF2B5EF4-FFF2-40B4-BE49-F238E27FC236}">
                <a16:creationId xmlns:a16="http://schemas.microsoft.com/office/drawing/2014/main" id="{961890E8-046A-442C-9F6D-DE2FD9A4E932}"/>
              </a:ext>
            </a:extLst>
          </p:cNvPr>
          <p:cNvSpPr/>
          <p:nvPr/>
        </p:nvSpPr>
        <p:spPr>
          <a:xfrm>
            <a:off x="1893340" y="3634969"/>
            <a:ext cx="1647825" cy="5359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3" name="Picture 22">
            <a:extLst>
              <a:ext uri="{FF2B5EF4-FFF2-40B4-BE49-F238E27FC236}">
                <a16:creationId xmlns:a16="http://schemas.microsoft.com/office/drawing/2014/main" id="{AD9F8185-7D98-4536-A024-E2819C19CBC5}"/>
              </a:ext>
            </a:extLst>
          </p:cNvPr>
          <p:cNvPicPr/>
          <p:nvPr/>
        </p:nvPicPr>
        <p:blipFill>
          <a:blip r:embed="rId12"/>
          <a:stretch>
            <a:fillRect/>
          </a:stretch>
        </p:blipFill>
        <p:spPr>
          <a:xfrm>
            <a:off x="5689830" y="3246349"/>
            <a:ext cx="4552315" cy="1313180"/>
          </a:xfrm>
          <a:prstGeom prst="rect">
            <a:avLst/>
          </a:prstGeom>
        </p:spPr>
      </p:pic>
    </p:spTree>
    <p:extLst>
      <p:ext uri="{BB962C8B-B14F-4D97-AF65-F5344CB8AC3E}">
        <p14:creationId xmlns:p14="http://schemas.microsoft.com/office/powerpoint/2010/main" val="3366601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7"/>
          <p:cNvSpPr txBox="1">
            <a:spLocks noGrp="1"/>
          </p:cNvSpPr>
          <p:nvPr>
            <p:ph type="title"/>
          </p:nvPr>
        </p:nvSpPr>
        <p:spPr>
          <a:xfrm>
            <a:off x="619125" y="804963"/>
            <a:ext cx="11188700" cy="80168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600" b="1" dirty="0"/>
              <a:t>Academic Planning &amp; Registration</a:t>
            </a:r>
            <a:endParaRPr b="1" dirty="0"/>
          </a:p>
        </p:txBody>
      </p:sp>
      <p:sp>
        <p:nvSpPr>
          <p:cNvPr id="369" name="Google Shape;369;p7"/>
          <p:cNvSpPr txBox="1">
            <a:spLocks noGrp="1"/>
          </p:cNvSpPr>
          <p:nvPr>
            <p:ph type="body" idx="1"/>
          </p:nvPr>
        </p:nvSpPr>
        <p:spPr>
          <a:xfrm>
            <a:off x="619125" y="1614120"/>
            <a:ext cx="11357818" cy="432948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dirty="0"/>
              <a:t>And finally…. </a:t>
            </a:r>
          </a:p>
          <a:p>
            <a:pPr marL="0" lvl="0" indent="0" algn="l" rtl="0">
              <a:lnSpc>
                <a:spcPct val="90000"/>
              </a:lnSpc>
              <a:spcBef>
                <a:spcPts val="0"/>
              </a:spcBef>
              <a:spcAft>
                <a:spcPts val="0"/>
              </a:spcAft>
              <a:buClr>
                <a:schemeClr val="dk1"/>
              </a:buClr>
              <a:buSzPts val="2800"/>
              <a:buNone/>
            </a:pPr>
            <a:endParaRPr dirty="0"/>
          </a:p>
        </p:txBody>
      </p:sp>
      <p:grpSp>
        <p:nvGrpSpPr>
          <p:cNvPr id="371" name="Google Shape;371;p7"/>
          <p:cNvGrpSpPr/>
          <p:nvPr/>
        </p:nvGrpSpPr>
        <p:grpSpPr>
          <a:xfrm>
            <a:off x="-3175" y="4763"/>
            <a:ext cx="12196763" cy="6845300"/>
            <a:chOff x="0" y="12276"/>
            <a:chExt cx="12197522" cy="6845724"/>
          </a:xfrm>
        </p:grpSpPr>
        <p:sp>
          <p:nvSpPr>
            <p:cNvPr id="372" name="Google Shape;372;p7"/>
            <p:cNvSpPr/>
            <p:nvPr/>
          </p:nvSpPr>
          <p:spPr>
            <a:xfrm>
              <a:off x="0" y="6207125"/>
              <a:ext cx="12192000" cy="650875"/>
            </a:xfrm>
            <a:custGeom>
              <a:avLst/>
              <a:gdLst/>
              <a:ahLst/>
              <a:cxnLst/>
              <a:rect l="l" t="t" r="r" b="b"/>
              <a:pathLst>
                <a:path w="12799" h="680" extrusionOk="0">
                  <a:moveTo>
                    <a:pt x="0" y="0"/>
                  </a:moveTo>
                  <a:lnTo>
                    <a:pt x="0" y="0"/>
                  </a:lnTo>
                  <a:lnTo>
                    <a:pt x="12799" y="0"/>
                  </a:lnTo>
                  <a:lnTo>
                    <a:pt x="12799" y="680"/>
                  </a:lnTo>
                  <a:lnTo>
                    <a:pt x="0" y="680"/>
                  </a:lnTo>
                  <a:lnTo>
                    <a:pt x="0" y="0"/>
                  </a:lnTo>
                  <a:close/>
                  <a:moveTo>
                    <a:pt x="12222" y="518"/>
                  </a:moveTo>
                  <a:lnTo>
                    <a:pt x="12222" y="518"/>
                  </a:lnTo>
                  <a:lnTo>
                    <a:pt x="12576" y="518"/>
                  </a:lnTo>
                  <a:lnTo>
                    <a:pt x="12576" y="164"/>
                  </a:lnTo>
                  <a:lnTo>
                    <a:pt x="12222" y="164"/>
                  </a:lnTo>
                  <a:lnTo>
                    <a:pt x="12222" y="518"/>
                  </a:lnTo>
                  <a:close/>
                  <a:moveTo>
                    <a:pt x="10951" y="518"/>
                  </a:moveTo>
                  <a:lnTo>
                    <a:pt x="10951" y="518"/>
                  </a:lnTo>
                  <a:lnTo>
                    <a:pt x="11305" y="518"/>
                  </a:lnTo>
                  <a:lnTo>
                    <a:pt x="11305" y="164"/>
                  </a:lnTo>
                  <a:lnTo>
                    <a:pt x="10951" y="164"/>
                  </a:lnTo>
                  <a:lnTo>
                    <a:pt x="10951" y="518"/>
                  </a:lnTo>
                  <a:close/>
                </a:path>
              </a:pathLst>
            </a:custGeom>
            <a:solidFill>
              <a:srgbClr val="2CAE2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3" name="Google Shape;373;p7"/>
            <p:cNvSpPr/>
            <p:nvPr/>
          </p:nvSpPr>
          <p:spPr>
            <a:xfrm>
              <a:off x="11034713" y="6364287"/>
              <a:ext cx="415925" cy="338138"/>
            </a:xfrm>
            <a:custGeom>
              <a:avLst/>
              <a:gdLst/>
              <a:ahLst/>
              <a:cxnLst/>
              <a:rect l="l" t="t" r="r" b="b"/>
              <a:pathLst>
                <a:path w="435" h="354" extrusionOk="0">
                  <a:moveTo>
                    <a:pt x="137" y="354"/>
                  </a:moveTo>
                  <a:lnTo>
                    <a:pt x="137" y="354"/>
                  </a:lnTo>
                  <a:cubicBezTo>
                    <a:pt x="301" y="354"/>
                    <a:pt x="391" y="218"/>
                    <a:pt x="391" y="100"/>
                  </a:cubicBezTo>
                  <a:cubicBezTo>
                    <a:pt x="391" y="96"/>
                    <a:pt x="391" y="92"/>
                    <a:pt x="390" y="88"/>
                  </a:cubicBezTo>
                  <a:cubicBezTo>
                    <a:pt x="408" y="76"/>
                    <a:pt x="423" y="60"/>
                    <a:pt x="435" y="42"/>
                  </a:cubicBezTo>
                  <a:cubicBezTo>
                    <a:pt x="419" y="49"/>
                    <a:pt x="402" y="54"/>
                    <a:pt x="384" y="56"/>
                  </a:cubicBezTo>
                  <a:cubicBezTo>
                    <a:pt x="402" y="45"/>
                    <a:pt x="416" y="28"/>
                    <a:pt x="423" y="7"/>
                  </a:cubicBezTo>
                  <a:cubicBezTo>
                    <a:pt x="406" y="17"/>
                    <a:pt x="387" y="24"/>
                    <a:pt x="366" y="28"/>
                  </a:cubicBezTo>
                  <a:cubicBezTo>
                    <a:pt x="350" y="11"/>
                    <a:pt x="327" y="0"/>
                    <a:pt x="301" y="0"/>
                  </a:cubicBezTo>
                  <a:cubicBezTo>
                    <a:pt x="252" y="0"/>
                    <a:pt x="212" y="40"/>
                    <a:pt x="212" y="89"/>
                  </a:cubicBezTo>
                  <a:cubicBezTo>
                    <a:pt x="212" y="96"/>
                    <a:pt x="213" y="103"/>
                    <a:pt x="214" y="110"/>
                  </a:cubicBezTo>
                  <a:cubicBezTo>
                    <a:pt x="140" y="106"/>
                    <a:pt x="74" y="71"/>
                    <a:pt x="30" y="17"/>
                  </a:cubicBezTo>
                  <a:cubicBezTo>
                    <a:pt x="22" y="30"/>
                    <a:pt x="18" y="45"/>
                    <a:pt x="18" y="61"/>
                  </a:cubicBezTo>
                  <a:cubicBezTo>
                    <a:pt x="18" y="92"/>
                    <a:pt x="34" y="120"/>
                    <a:pt x="58" y="136"/>
                  </a:cubicBezTo>
                  <a:cubicBezTo>
                    <a:pt x="43" y="135"/>
                    <a:pt x="29" y="131"/>
                    <a:pt x="17" y="125"/>
                  </a:cubicBezTo>
                  <a:lnTo>
                    <a:pt x="17" y="126"/>
                  </a:lnTo>
                  <a:cubicBezTo>
                    <a:pt x="17" y="169"/>
                    <a:pt x="48" y="205"/>
                    <a:pt x="89" y="213"/>
                  </a:cubicBezTo>
                  <a:cubicBezTo>
                    <a:pt x="81" y="215"/>
                    <a:pt x="74" y="216"/>
                    <a:pt x="65" y="216"/>
                  </a:cubicBezTo>
                  <a:cubicBezTo>
                    <a:pt x="60" y="216"/>
                    <a:pt x="54" y="216"/>
                    <a:pt x="49" y="215"/>
                  </a:cubicBezTo>
                  <a:cubicBezTo>
                    <a:pt x="60" y="250"/>
                    <a:pt x="93" y="276"/>
                    <a:pt x="132" y="277"/>
                  </a:cubicBezTo>
                  <a:cubicBezTo>
                    <a:pt x="101" y="301"/>
                    <a:pt x="63" y="315"/>
                    <a:pt x="21" y="315"/>
                  </a:cubicBezTo>
                  <a:cubicBezTo>
                    <a:pt x="14" y="315"/>
                    <a:pt x="7" y="314"/>
                    <a:pt x="0" y="314"/>
                  </a:cubicBezTo>
                  <a:cubicBezTo>
                    <a:pt x="39" y="339"/>
                    <a:pt x="86" y="354"/>
                    <a:pt x="137" y="354"/>
                  </a:cubicBezTo>
                  <a:close/>
                </a:path>
              </a:pathLst>
            </a:custGeom>
            <a:solidFill>
              <a:srgbClr val="FEFEF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74" name="Google Shape;374;p7"/>
            <p:cNvPicPr preferRelativeResize="0"/>
            <p:nvPr/>
          </p:nvPicPr>
          <p:blipFill rotWithShape="1">
            <a:blip r:embed="rId3">
              <a:alphaModFix/>
            </a:blip>
            <a:srcRect/>
            <a:stretch/>
          </p:blipFill>
          <p:spPr>
            <a:xfrm>
              <a:off x="10423525" y="6361112"/>
              <a:ext cx="344488" cy="342900"/>
            </a:xfrm>
            <a:prstGeom prst="rect">
              <a:avLst/>
            </a:prstGeom>
            <a:noFill/>
            <a:ln>
              <a:noFill/>
            </a:ln>
          </p:spPr>
        </p:pic>
        <p:pic>
          <p:nvPicPr>
            <p:cNvPr id="375" name="Google Shape;375;p7"/>
            <p:cNvPicPr preferRelativeResize="0"/>
            <p:nvPr/>
          </p:nvPicPr>
          <p:blipFill rotWithShape="1">
            <a:blip r:embed="rId4">
              <a:alphaModFix/>
            </a:blip>
            <a:srcRect/>
            <a:stretch/>
          </p:blipFill>
          <p:spPr>
            <a:xfrm>
              <a:off x="11639550" y="6362700"/>
              <a:ext cx="341313" cy="341313"/>
            </a:xfrm>
            <a:prstGeom prst="rect">
              <a:avLst/>
            </a:prstGeom>
            <a:noFill/>
            <a:ln>
              <a:noFill/>
            </a:ln>
          </p:spPr>
        </p:pic>
        <p:sp>
          <p:nvSpPr>
            <p:cNvPr id="376" name="Google Shape;376;p7"/>
            <p:cNvSpPr/>
            <p:nvPr/>
          </p:nvSpPr>
          <p:spPr>
            <a:xfrm>
              <a:off x="178179" y="6248487"/>
              <a:ext cx="300634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FFFF"/>
                  </a:solidFill>
                  <a:latin typeface="Calibri"/>
                  <a:ea typeface="Calibri"/>
                  <a:cs typeface="Calibri"/>
                  <a:sym typeface="Calibri"/>
                </a:rPr>
                <a:t>#N3CSDPA</a:t>
              </a:r>
              <a:endParaRPr/>
            </a:p>
          </p:txBody>
        </p:sp>
        <p:sp>
          <p:nvSpPr>
            <p:cNvPr id="377" name="Google Shape;377;p7"/>
            <p:cNvSpPr/>
            <p:nvPr/>
          </p:nvSpPr>
          <p:spPr>
            <a:xfrm>
              <a:off x="4763" y="12276"/>
              <a:ext cx="12192759" cy="9049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78" name="Google Shape;378;p7"/>
            <p:cNvGrpSpPr/>
            <p:nvPr/>
          </p:nvGrpSpPr>
          <p:grpSpPr>
            <a:xfrm>
              <a:off x="78375" y="78372"/>
              <a:ext cx="12035243" cy="949767"/>
              <a:chOff x="-5921" y="-12945"/>
              <a:chExt cx="12203442" cy="1062295"/>
            </a:xfrm>
          </p:grpSpPr>
          <p:pic>
            <p:nvPicPr>
              <p:cNvPr id="379" name="Google Shape;379;p7"/>
              <p:cNvPicPr preferRelativeResize="0"/>
              <p:nvPr/>
            </p:nvPicPr>
            <p:blipFill rotWithShape="1">
              <a:blip r:embed="rId5">
                <a:alphaModFix/>
              </a:blip>
              <a:srcRect/>
              <a:stretch/>
            </p:blipFill>
            <p:spPr>
              <a:xfrm>
                <a:off x="-5921" y="-5142"/>
                <a:ext cx="2331720" cy="1054492"/>
              </a:xfrm>
              <a:prstGeom prst="rect">
                <a:avLst/>
              </a:prstGeom>
              <a:noFill/>
              <a:ln>
                <a:noFill/>
              </a:ln>
            </p:spPr>
          </p:pic>
          <p:pic>
            <p:nvPicPr>
              <p:cNvPr id="380" name="Google Shape;380;p7" descr="2020 Silver Gold Png Clipart - Transparent Png Clipart 2020 Gold Png, Png  Download , Transparent Png Image - PNGitem"/>
              <p:cNvPicPr preferRelativeResize="0"/>
              <p:nvPr/>
            </p:nvPicPr>
            <p:blipFill rotWithShape="1">
              <a:blip r:embed="rId6">
                <a:alphaModFix/>
              </a:blip>
              <a:srcRect/>
              <a:stretch/>
            </p:blipFill>
            <p:spPr>
              <a:xfrm>
                <a:off x="11212084" y="-12945"/>
                <a:ext cx="985437" cy="812780"/>
              </a:xfrm>
              <a:prstGeom prst="rect">
                <a:avLst/>
              </a:prstGeom>
              <a:noFill/>
              <a:ln>
                <a:noFill/>
              </a:ln>
            </p:spPr>
          </p:pic>
          <p:pic>
            <p:nvPicPr>
              <p:cNvPr id="381" name="Google Shape;381;p7"/>
              <p:cNvPicPr preferRelativeResize="0"/>
              <p:nvPr/>
            </p:nvPicPr>
            <p:blipFill rotWithShape="1">
              <a:blip r:embed="rId7">
                <a:alphaModFix/>
              </a:blip>
              <a:srcRect l="30913" r="19589"/>
              <a:stretch/>
            </p:blipFill>
            <p:spPr>
              <a:xfrm>
                <a:off x="4997831" y="5707"/>
                <a:ext cx="2331720" cy="900311"/>
              </a:xfrm>
              <a:prstGeom prst="rect">
                <a:avLst/>
              </a:prstGeom>
              <a:noFill/>
              <a:ln>
                <a:noFill/>
              </a:ln>
            </p:spPr>
          </p:pic>
          <p:pic>
            <p:nvPicPr>
              <p:cNvPr id="382" name="Google Shape;382;p7"/>
              <p:cNvPicPr preferRelativeResize="0"/>
              <p:nvPr/>
            </p:nvPicPr>
            <p:blipFill rotWithShape="1">
              <a:blip r:embed="rId8">
                <a:alphaModFix/>
              </a:blip>
              <a:srcRect l="38110" t="-2" b="-3877"/>
              <a:stretch/>
            </p:blipFill>
            <p:spPr>
              <a:xfrm>
                <a:off x="7501447" y="-5142"/>
                <a:ext cx="1822758" cy="897380"/>
              </a:xfrm>
              <a:prstGeom prst="rect">
                <a:avLst/>
              </a:prstGeom>
              <a:noFill/>
              <a:ln>
                <a:noFill/>
              </a:ln>
            </p:spPr>
          </p:pic>
          <p:pic>
            <p:nvPicPr>
              <p:cNvPr id="383" name="Google Shape;383;p7"/>
              <p:cNvPicPr preferRelativeResize="0"/>
              <p:nvPr/>
            </p:nvPicPr>
            <p:blipFill rotWithShape="1">
              <a:blip r:embed="rId9">
                <a:alphaModFix/>
              </a:blip>
              <a:srcRect l="33266" t="9358" r="8706" b="37265"/>
              <a:stretch/>
            </p:blipFill>
            <p:spPr>
              <a:xfrm>
                <a:off x="2497696" y="5707"/>
                <a:ext cx="2328239" cy="914400"/>
              </a:xfrm>
              <a:prstGeom prst="rect">
                <a:avLst/>
              </a:prstGeom>
              <a:noFill/>
              <a:ln>
                <a:noFill/>
              </a:ln>
            </p:spPr>
          </p:pic>
          <p:pic>
            <p:nvPicPr>
              <p:cNvPr id="384" name="Google Shape;384;p7"/>
              <p:cNvPicPr preferRelativeResize="0"/>
              <p:nvPr/>
            </p:nvPicPr>
            <p:blipFill rotWithShape="1">
              <a:blip r:embed="rId10">
                <a:alphaModFix/>
              </a:blip>
              <a:srcRect l="41992" t="2" r="7850" b="3049"/>
              <a:stretch/>
            </p:blipFill>
            <p:spPr>
              <a:xfrm>
                <a:off x="9467696" y="12276"/>
                <a:ext cx="1635733" cy="787559"/>
              </a:xfrm>
              <a:prstGeom prst="rect">
                <a:avLst/>
              </a:prstGeom>
              <a:noFill/>
              <a:ln>
                <a:noFill/>
              </a:ln>
            </p:spPr>
          </p:pic>
        </p:grpSp>
      </p:grpSp>
      <p:pic>
        <p:nvPicPr>
          <p:cNvPr id="24" name="Picture 23">
            <a:extLst>
              <a:ext uri="{FF2B5EF4-FFF2-40B4-BE49-F238E27FC236}">
                <a16:creationId xmlns:a16="http://schemas.microsoft.com/office/drawing/2014/main" id="{6E1746C0-227A-49A2-8EFF-7CE9BCA44EDF}"/>
              </a:ext>
            </a:extLst>
          </p:cNvPr>
          <p:cNvPicPr/>
          <p:nvPr/>
        </p:nvPicPr>
        <p:blipFill>
          <a:blip r:embed="rId11">
            <a:extLst>
              <a:ext uri="{28A0092B-C50C-407E-A947-70E740481C1C}">
                <a14:useLocalDpi xmlns:a14="http://schemas.microsoft.com/office/drawing/2010/main" val="0"/>
              </a:ext>
            </a:extLst>
          </a:blip>
          <a:stretch>
            <a:fillRect/>
          </a:stretch>
        </p:blipFill>
        <p:spPr>
          <a:xfrm>
            <a:off x="4045263" y="2764911"/>
            <a:ext cx="4228259" cy="1328177"/>
          </a:xfrm>
          <a:prstGeom prst="rect">
            <a:avLst/>
          </a:prstGeom>
        </p:spPr>
      </p:pic>
    </p:spTree>
    <p:extLst>
      <p:ext uri="{BB962C8B-B14F-4D97-AF65-F5344CB8AC3E}">
        <p14:creationId xmlns:p14="http://schemas.microsoft.com/office/powerpoint/2010/main" val="1049005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5"/>
          <p:cNvSpPr txBox="1">
            <a:spLocks noGrp="1"/>
          </p:cNvSpPr>
          <p:nvPr>
            <p:ph type="title"/>
          </p:nvPr>
        </p:nvSpPr>
        <p:spPr>
          <a:xfrm>
            <a:off x="708917" y="2338432"/>
            <a:ext cx="10926733" cy="2181135"/>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None/>
            </a:pPr>
            <a:r>
              <a:rPr lang="en-US" b="1" dirty="0"/>
              <a:t>Payments Made Easy!</a:t>
            </a:r>
            <a:br>
              <a:rPr lang="en-US" b="1" dirty="0"/>
            </a:br>
            <a:r>
              <a:rPr lang="en-US" sz="3000" b="1" dirty="0"/>
              <a:t>Emily Leslie, Business &amp; Cosmetology Success Coach – Stanly Community College</a:t>
            </a:r>
            <a:endParaRPr sz="3000" b="1" dirty="0"/>
          </a:p>
        </p:txBody>
      </p:sp>
      <p:grpSp>
        <p:nvGrpSpPr>
          <p:cNvPr id="170" name="Google Shape;170;p5"/>
          <p:cNvGrpSpPr/>
          <p:nvPr/>
        </p:nvGrpSpPr>
        <p:grpSpPr>
          <a:xfrm>
            <a:off x="-3175" y="4763"/>
            <a:ext cx="12196763" cy="6845300"/>
            <a:chOff x="0" y="12276"/>
            <a:chExt cx="12197522" cy="6845724"/>
          </a:xfrm>
        </p:grpSpPr>
        <p:sp>
          <p:nvSpPr>
            <p:cNvPr id="171" name="Google Shape;171;p5"/>
            <p:cNvSpPr/>
            <p:nvPr/>
          </p:nvSpPr>
          <p:spPr>
            <a:xfrm>
              <a:off x="0" y="6207125"/>
              <a:ext cx="12192000" cy="650875"/>
            </a:xfrm>
            <a:custGeom>
              <a:avLst/>
              <a:gdLst/>
              <a:ahLst/>
              <a:cxnLst/>
              <a:rect l="l" t="t" r="r" b="b"/>
              <a:pathLst>
                <a:path w="12799" h="680" extrusionOk="0">
                  <a:moveTo>
                    <a:pt x="0" y="0"/>
                  </a:moveTo>
                  <a:lnTo>
                    <a:pt x="0" y="0"/>
                  </a:lnTo>
                  <a:lnTo>
                    <a:pt x="12799" y="0"/>
                  </a:lnTo>
                  <a:lnTo>
                    <a:pt x="12799" y="680"/>
                  </a:lnTo>
                  <a:lnTo>
                    <a:pt x="0" y="680"/>
                  </a:lnTo>
                  <a:lnTo>
                    <a:pt x="0" y="0"/>
                  </a:lnTo>
                  <a:close/>
                  <a:moveTo>
                    <a:pt x="12222" y="518"/>
                  </a:moveTo>
                  <a:lnTo>
                    <a:pt x="12222" y="518"/>
                  </a:lnTo>
                  <a:lnTo>
                    <a:pt x="12576" y="518"/>
                  </a:lnTo>
                  <a:lnTo>
                    <a:pt x="12576" y="164"/>
                  </a:lnTo>
                  <a:lnTo>
                    <a:pt x="12222" y="164"/>
                  </a:lnTo>
                  <a:lnTo>
                    <a:pt x="12222" y="518"/>
                  </a:lnTo>
                  <a:close/>
                  <a:moveTo>
                    <a:pt x="10951" y="518"/>
                  </a:moveTo>
                  <a:lnTo>
                    <a:pt x="10951" y="518"/>
                  </a:lnTo>
                  <a:lnTo>
                    <a:pt x="11305" y="518"/>
                  </a:lnTo>
                  <a:lnTo>
                    <a:pt x="11305" y="164"/>
                  </a:lnTo>
                  <a:lnTo>
                    <a:pt x="10951" y="164"/>
                  </a:lnTo>
                  <a:lnTo>
                    <a:pt x="10951" y="518"/>
                  </a:lnTo>
                  <a:close/>
                </a:path>
              </a:pathLst>
            </a:custGeom>
            <a:solidFill>
              <a:srgbClr val="2CAE2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5"/>
            <p:cNvSpPr/>
            <p:nvPr/>
          </p:nvSpPr>
          <p:spPr>
            <a:xfrm>
              <a:off x="11034713" y="6364287"/>
              <a:ext cx="415925" cy="338138"/>
            </a:xfrm>
            <a:custGeom>
              <a:avLst/>
              <a:gdLst/>
              <a:ahLst/>
              <a:cxnLst/>
              <a:rect l="l" t="t" r="r" b="b"/>
              <a:pathLst>
                <a:path w="435" h="354" extrusionOk="0">
                  <a:moveTo>
                    <a:pt x="137" y="354"/>
                  </a:moveTo>
                  <a:lnTo>
                    <a:pt x="137" y="354"/>
                  </a:lnTo>
                  <a:cubicBezTo>
                    <a:pt x="301" y="354"/>
                    <a:pt x="391" y="218"/>
                    <a:pt x="391" y="100"/>
                  </a:cubicBezTo>
                  <a:cubicBezTo>
                    <a:pt x="391" y="96"/>
                    <a:pt x="391" y="92"/>
                    <a:pt x="390" y="88"/>
                  </a:cubicBezTo>
                  <a:cubicBezTo>
                    <a:pt x="408" y="76"/>
                    <a:pt x="423" y="60"/>
                    <a:pt x="435" y="42"/>
                  </a:cubicBezTo>
                  <a:cubicBezTo>
                    <a:pt x="419" y="49"/>
                    <a:pt x="402" y="54"/>
                    <a:pt x="384" y="56"/>
                  </a:cubicBezTo>
                  <a:cubicBezTo>
                    <a:pt x="402" y="45"/>
                    <a:pt x="416" y="28"/>
                    <a:pt x="423" y="7"/>
                  </a:cubicBezTo>
                  <a:cubicBezTo>
                    <a:pt x="406" y="17"/>
                    <a:pt x="387" y="24"/>
                    <a:pt x="366" y="28"/>
                  </a:cubicBezTo>
                  <a:cubicBezTo>
                    <a:pt x="350" y="11"/>
                    <a:pt x="327" y="0"/>
                    <a:pt x="301" y="0"/>
                  </a:cubicBezTo>
                  <a:cubicBezTo>
                    <a:pt x="252" y="0"/>
                    <a:pt x="212" y="40"/>
                    <a:pt x="212" y="89"/>
                  </a:cubicBezTo>
                  <a:cubicBezTo>
                    <a:pt x="212" y="96"/>
                    <a:pt x="213" y="103"/>
                    <a:pt x="214" y="110"/>
                  </a:cubicBezTo>
                  <a:cubicBezTo>
                    <a:pt x="140" y="106"/>
                    <a:pt x="74" y="71"/>
                    <a:pt x="30" y="17"/>
                  </a:cubicBezTo>
                  <a:cubicBezTo>
                    <a:pt x="22" y="30"/>
                    <a:pt x="18" y="45"/>
                    <a:pt x="18" y="61"/>
                  </a:cubicBezTo>
                  <a:cubicBezTo>
                    <a:pt x="18" y="92"/>
                    <a:pt x="34" y="120"/>
                    <a:pt x="58" y="136"/>
                  </a:cubicBezTo>
                  <a:cubicBezTo>
                    <a:pt x="43" y="135"/>
                    <a:pt x="29" y="131"/>
                    <a:pt x="17" y="125"/>
                  </a:cubicBezTo>
                  <a:lnTo>
                    <a:pt x="17" y="126"/>
                  </a:lnTo>
                  <a:cubicBezTo>
                    <a:pt x="17" y="169"/>
                    <a:pt x="48" y="205"/>
                    <a:pt x="89" y="213"/>
                  </a:cubicBezTo>
                  <a:cubicBezTo>
                    <a:pt x="81" y="215"/>
                    <a:pt x="74" y="216"/>
                    <a:pt x="65" y="216"/>
                  </a:cubicBezTo>
                  <a:cubicBezTo>
                    <a:pt x="60" y="216"/>
                    <a:pt x="54" y="216"/>
                    <a:pt x="49" y="215"/>
                  </a:cubicBezTo>
                  <a:cubicBezTo>
                    <a:pt x="60" y="250"/>
                    <a:pt x="93" y="276"/>
                    <a:pt x="132" y="277"/>
                  </a:cubicBezTo>
                  <a:cubicBezTo>
                    <a:pt x="101" y="301"/>
                    <a:pt x="63" y="315"/>
                    <a:pt x="21" y="315"/>
                  </a:cubicBezTo>
                  <a:cubicBezTo>
                    <a:pt x="14" y="315"/>
                    <a:pt x="7" y="314"/>
                    <a:pt x="0" y="314"/>
                  </a:cubicBezTo>
                  <a:cubicBezTo>
                    <a:pt x="39" y="339"/>
                    <a:pt x="86" y="354"/>
                    <a:pt x="137" y="354"/>
                  </a:cubicBezTo>
                  <a:close/>
                </a:path>
              </a:pathLst>
            </a:custGeom>
            <a:solidFill>
              <a:srgbClr val="FEFEF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3" name="Google Shape;173;p5"/>
            <p:cNvPicPr preferRelativeResize="0"/>
            <p:nvPr/>
          </p:nvPicPr>
          <p:blipFill rotWithShape="1">
            <a:blip r:embed="rId3">
              <a:alphaModFix/>
            </a:blip>
            <a:srcRect/>
            <a:stretch/>
          </p:blipFill>
          <p:spPr>
            <a:xfrm>
              <a:off x="10423525" y="6361112"/>
              <a:ext cx="344488" cy="342900"/>
            </a:xfrm>
            <a:prstGeom prst="rect">
              <a:avLst/>
            </a:prstGeom>
            <a:noFill/>
            <a:ln>
              <a:noFill/>
            </a:ln>
          </p:spPr>
        </p:pic>
        <p:pic>
          <p:nvPicPr>
            <p:cNvPr id="174" name="Google Shape;174;p5"/>
            <p:cNvPicPr preferRelativeResize="0"/>
            <p:nvPr/>
          </p:nvPicPr>
          <p:blipFill rotWithShape="1">
            <a:blip r:embed="rId4">
              <a:alphaModFix/>
            </a:blip>
            <a:srcRect/>
            <a:stretch/>
          </p:blipFill>
          <p:spPr>
            <a:xfrm>
              <a:off x="11639550" y="6362700"/>
              <a:ext cx="341313" cy="341313"/>
            </a:xfrm>
            <a:prstGeom prst="rect">
              <a:avLst/>
            </a:prstGeom>
            <a:noFill/>
            <a:ln>
              <a:noFill/>
            </a:ln>
          </p:spPr>
        </p:pic>
        <p:sp>
          <p:nvSpPr>
            <p:cNvPr id="175" name="Google Shape;175;p5"/>
            <p:cNvSpPr/>
            <p:nvPr/>
          </p:nvSpPr>
          <p:spPr>
            <a:xfrm>
              <a:off x="178179" y="6248487"/>
              <a:ext cx="300634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FFFF"/>
                  </a:solidFill>
                  <a:latin typeface="Calibri"/>
                  <a:ea typeface="Calibri"/>
                  <a:cs typeface="Calibri"/>
                  <a:sym typeface="Calibri"/>
                </a:rPr>
                <a:t>#N3CSDPA</a:t>
              </a:r>
              <a:endParaRPr/>
            </a:p>
          </p:txBody>
        </p:sp>
        <p:sp>
          <p:nvSpPr>
            <p:cNvPr id="176" name="Google Shape;176;p5"/>
            <p:cNvSpPr/>
            <p:nvPr/>
          </p:nvSpPr>
          <p:spPr>
            <a:xfrm>
              <a:off x="4763" y="12276"/>
              <a:ext cx="12192759" cy="9049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77" name="Google Shape;177;p5"/>
            <p:cNvGrpSpPr/>
            <p:nvPr/>
          </p:nvGrpSpPr>
          <p:grpSpPr>
            <a:xfrm>
              <a:off x="78375" y="78372"/>
              <a:ext cx="12035243" cy="949767"/>
              <a:chOff x="-5921" y="-12945"/>
              <a:chExt cx="12203442" cy="1062295"/>
            </a:xfrm>
          </p:grpSpPr>
          <p:pic>
            <p:nvPicPr>
              <p:cNvPr id="178" name="Google Shape;178;p5"/>
              <p:cNvPicPr preferRelativeResize="0"/>
              <p:nvPr/>
            </p:nvPicPr>
            <p:blipFill rotWithShape="1">
              <a:blip r:embed="rId5">
                <a:alphaModFix/>
              </a:blip>
              <a:srcRect/>
              <a:stretch/>
            </p:blipFill>
            <p:spPr>
              <a:xfrm>
                <a:off x="-5921" y="-5142"/>
                <a:ext cx="2331720" cy="1054492"/>
              </a:xfrm>
              <a:prstGeom prst="rect">
                <a:avLst/>
              </a:prstGeom>
              <a:noFill/>
              <a:ln>
                <a:noFill/>
              </a:ln>
            </p:spPr>
          </p:pic>
          <p:pic>
            <p:nvPicPr>
              <p:cNvPr id="179" name="Google Shape;179;p5" descr="2020 Silver Gold Png Clipart - Transparent Png Clipart 2020 Gold Png, Png  Download , Transparent Png Image - PNGitem"/>
              <p:cNvPicPr preferRelativeResize="0"/>
              <p:nvPr/>
            </p:nvPicPr>
            <p:blipFill rotWithShape="1">
              <a:blip r:embed="rId6">
                <a:alphaModFix/>
              </a:blip>
              <a:srcRect/>
              <a:stretch/>
            </p:blipFill>
            <p:spPr>
              <a:xfrm>
                <a:off x="11212084" y="-12945"/>
                <a:ext cx="985437" cy="812780"/>
              </a:xfrm>
              <a:prstGeom prst="rect">
                <a:avLst/>
              </a:prstGeom>
              <a:noFill/>
              <a:ln>
                <a:noFill/>
              </a:ln>
            </p:spPr>
          </p:pic>
          <p:pic>
            <p:nvPicPr>
              <p:cNvPr id="180" name="Google Shape;180;p5"/>
              <p:cNvPicPr preferRelativeResize="0"/>
              <p:nvPr/>
            </p:nvPicPr>
            <p:blipFill rotWithShape="1">
              <a:blip r:embed="rId7">
                <a:alphaModFix/>
              </a:blip>
              <a:srcRect l="30913" r="19589"/>
              <a:stretch/>
            </p:blipFill>
            <p:spPr>
              <a:xfrm>
                <a:off x="4997831" y="5707"/>
                <a:ext cx="2331720" cy="900311"/>
              </a:xfrm>
              <a:prstGeom prst="rect">
                <a:avLst/>
              </a:prstGeom>
              <a:noFill/>
              <a:ln>
                <a:noFill/>
              </a:ln>
            </p:spPr>
          </p:pic>
          <p:pic>
            <p:nvPicPr>
              <p:cNvPr id="181" name="Google Shape;181;p5"/>
              <p:cNvPicPr preferRelativeResize="0"/>
              <p:nvPr/>
            </p:nvPicPr>
            <p:blipFill rotWithShape="1">
              <a:blip r:embed="rId8">
                <a:alphaModFix/>
              </a:blip>
              <a:srcRect l="38110" t="-2" b="-3877"/>
              <a:stretch/>
            </p:blipFill>
            <p:spPr>
              <a:xfrm>
                <a:off x="7501447" y="-5142"/>
                <a:ext cx="1822758" cy="897380"/>
              </a:xfrm>
              <a:prstGeom prst="rect">
                <a:avLst/>
              </a:prstGeom>
              <a:noFill/>
              <a:ln>
                <a:noFill/>
              </a:ln>
            </p:spPr>
          </p:pic>
          <p:pic>
            <p:nvPicPr>
              <p:cNvPr id="182" name="Google Shape;182;p5"/>
              <p:cNvPicPr preferRelativeResize="0"/>
              <p:nvPr/>
            </p:nvPicPr>
            <p:blipFill rotWithShape="1">
              <a:blip r:embed="rId9">
                <a:alphaModFix/>
              </a:blip>
              <a:srcRect l="33266" t="9358" r="8706" b="37265"/>
              <a:stretch/>
            </p:blipFill>
            <p:spPr>
              <a:xfrm>
                <a:off x="2497696" y="5707"/>
                <a:ext cx="2328239" cy="914400"/>
              </a:xfrm>
              <a:prstGeom prst="rect">
                <a:avLst/>
              </a:prstGeom>
              <a:noFill/>
              <a:ln>
                <a:noFill/>
              </a:ln>
            </p:spPr>
          </p:pic>
          <p:pic>
            <p:nvPicPr>
              <p:cNvPr id="183" name="Google Shape;183;p5"/>
              <p:cNvPicPr preferRelativeResize="0"/>
              <p:nvPr/>
            </p:nvPicPr>
            <p:blipFill rotWithShape="1">
              <a:blip r:embed="rId10">
                <a:alphaModFix/>
              </a:blip>
              <a:srcRect l="41992" t="2" r="7850" b="3049"/>
              <a:stretch/>
            </p:blipFill>
            <p:spPr>
              <a:xfrm>
                <a:off x="9467696" y="12276"/>
                <a:ext cx="1635733" cy="787559"/>
              </a:xfrm>
              <a:prstGeom prst="rect">
                <a:avLst/>
              </a:prstGeom>
              <a:noFill/>
              <a:ln>
                <a:noFill/>
              </a:ln>
            </p:spPr>
          </p:pic>
        </p:grpSp>
      </p:grpSp>
    </p:spTree>
    <p:extLst>
      <p:ext uri="{BB962C8B-B14F-4D97-AF65-F5344CB8AC3E}">
        <p14:creationId xmlns:p14="http://schemas.microsoft.com/office/powerpoint/2010/main" val="961760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8"/>
          <p:cNvSpPr txBox="1">
            <a:spLocks noGrp="1"/>
          </p:cNvSpPr>
          <p:nvPr>
            <p:ph type="title"/>
          </p:nvPr>
        </p:nvSpPr>
        <p:spPr>
          <a:xfrm>
            <a:off x="574675" y="982706"/>
            <a:ext cx="11188700" cy="128311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600" b="1"/>
              <a:t>Payments Made Easy!</a:t>
            </a:r>
            <a:br>
              <a:rPr lang="en-US" sz="3600" b="1"/>
            </a:br>
            <a:r>
              <a:rPr lang="en-US" sz="3600" b="1"/>
              <a:t>  </a:t>
            </a:r>
            <a:r>
              <a:rPr lang="en-US" sz="2400" b="1"/>
              <a:t>What a student sees on Self-Service</a:t>
            </a:r>
            <a:endParaRPr b="1"/>
          </a:p>
        </p:txBody>
      </p:sp>
      <p:grpSp>
        <p:nvGrpSpPr>
          <p:cNvPr id="390" name="Google Shape;390;p8"/>
          <p:cNvGrpSpPr/>
          <p:nvPr/>
        </p:nvGrpSpPr>
        <p:grpSpPr>
          <a:xfrm>
            <a:off x="-3175" y="4763"/>
            <a:ext cx="12196763" cy="6845300"/>
            <a:chOff x="0" y="12276"/>
            <a:chExt cx="12197522" cy="6845724"/>
          </a:xfrm>
        </p:grpSpPr>
        <p:sp>
          <p:nvSpPr>
            <p:cNvPr id="391" name="Google Shape;391;p8"/>
            <p:cNvSpPr/>
            <p:nvPr/>
          </p:nvSpPr>
          <p:spPr>
            <a:xfrm>
              <a:off x="0" y="6207125"/>
              <a:ext cx="12192000" cy="650875"/>
            </a:xfrm>
            <a:custGeom>
              <a:avLst/>
              <a:gdLst/>
              <a:ahLst/>
              <a:cxnLst/>
              <a:rect l="l" t="t" r="r" b="b"/>
              <a:pathLst>
                <a:path w="12799" h="680" extrusionOk="0">
                  <a:moveTo>
                    <a:pt x="0" y="0"/>
                  </a:moveTo>
                  <a:lnTo>
                    <a:pt x="0" y="0"/>
                  </a:lnTo>
                  <a:lnTo>
                    <a:pt x="12799" y="0"/>
                  </a:lnTo>
                  <a:lnTo>
                    <a:pt x="12799" y="680"/>
                  </a:lnTo>
                  <a:lnTo>
                    <a:pt x="0" y="680"/>
                  </a:lnTo>
                  <a:lnTo>
                    <a:pt x="0" y="0"/>
                  </a:lnTo>
                  <a:close/>
                  <a:moveTo>
                    <a:pt x="12222" y="518"/>
                  </a:moveTo>
                  <a:lnTo>
                    <a:pt x="12222" y="518"/>
                  </a:lnTo>
                  <a:lnTo>
                    <a:pt x="12576" y="518"/>
                  </a:lnTo>
                  <a:lnTo>
                    <a:pt x="12576" y="164"/>
                  </a:lnTo>
                  <a:lnTo>
                    <a:pt x="12222" y="164"/>
                  </a:lnTo>
                  <a:lnTo>
                    <a:pt x="12222" y="518"/>
                  </a:lnTo>
                  <a:close/>
                  <a:moveTo>
                    <a:pt x="10951" y="518"/>
                  </a:moveTo>
                  <a:lnTo>
                    <a:pt x="10951" y="518"/>
                  </a:lnTo>
                  <a:lnTo>
                    <a:pt x="11305" y="518"/>
                  </a:lnTo>
                  <a:lnTo>
                    <a:pt x="11305" y="164"/>
                  </a:lnTo>
                  <a:lnTo>
                    <a:pt x="10951" y="164"/>
                  </a:lnTo>
                  <a:lnTo>
                    <a:pt x="10951" y="518"/>
                  </a:lnTo>
                  <a:close/>
                </a:path>
              </a:pathLst>
            </a:custGeom>
            <a:solidFill>
              <a:srgbClr val="2CAE2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 name="Google Shape;392;p8"/>
            <p:cNvSpPr/>
            <p:nvPr/>
          </p:nvSpPr>
          <p:spPr>
            <a:xfrm>
              <a:off x="11034713" y="6364287"/>
              <a:ext cx="415925" cy="338138"/>
            </a:xfrm>
            <a:custGeom>
              <a:avLst/>
              <a:gdLst/>
              <a:ahLst/>
              <a:cxnLst/>
              <a:rect l="l" t="t" r="r" b="b"/>
              <a:pathLst>
                <a:path w="435" h="354" extrusionOk="0">
                  <a:moveTo>
                    <a:pt x="137" y="354"/>
                  </a:moveTo>
                  <a:lnTo>
                    <a:pt x="137" y="354"/>
                  </a:lnTo>
                  <a:cubicBezTo>
                    <a:pt x="301" y="354"/>
                    <a:pt x="391" y="218"/>
                    <a:pt x="391" y="100"/>
                  </a:cubicBezTo>
                  <a:cubicBezTo>
                    <a:pt x="391" y="96"/>
                    <a:pt x="391" y="92"/>
                    <a:pt x="390" y="88"/>
                  </a:cubicBezTo>
                  <a:cubicBezTo>
                    <a:pt x="408" y="76"/>
                    <a:pt x="423" y="60"/>
                    <a:pt x="435" y="42"/>
                  </a:cubicBezTo>
                  <a:cubicBezTo>
                    <a:pt x="419" y="49"/>
                    <a:pt x="402" y="54"/>
                    <a:pt x="384" y="56"/>
                  </a:cubicBezTo>
                  <a:cubicBezTo>
                    <a:pt x="402" y="45"/>
                    <a:pt x="416" y="28"/>
                    <a:pt x="423" y="7"/>
                  </a:cubicBezTo>
                  <a:cubicBezTo>
                    <a:pt x="406" y="17"/>
                    <a:pt x="387" y="24"/>
                    <a:pt x="366" y="28"/>
                  </a:cubicBezTo>
                  <a:cubicBezTo>
                    <a:pt x="350" y="11"/>
                    <a:pt x="327" y="0"/>
                    <a:pt x="301" y="0"/>
                  </a:cubicBezTo>
                  <a:cubicBezTo>
                    <a:pt x="252" y="0"/>
                    <a:pt x="212" y="40"/>
                    <a:pt x="212" y="89"/>
                  </a:cubicBezTo>
                  <a:cubicBezTo>
                    <a:pt x="212" y="96"/>
                    <a:pt x="213" y="103"/>
                    <a:pt x="214" y="110"/>
                  </a:cubicBezTo>
                  <a:cubicBezTo>
                    <a:pt x="140" y="106"/>
                    <a:pt x="74" y="71"/>
                    <a:pt x="30" y="17"/>
                  </a:cubicBezTo>
                  <a:cubicBezTo>
                    <a:pt x="22" y="30"/>
                    <a:pt x="18" y="45"/>
                    <a:pt x="18" y="61"/>
                  </a:cubicBezTo>
                  <a:cubicBezTo>
                    <a:pt x="18" y="92"/>
                    <a:pt x="34" y="120"/>
                    <a:pt x="58" y="136"/>
                  </a:cubicBezTo>
                  <a:cubicBezTo>
                    <a:pt x="43" y="135"/>
                    <a:pt x="29" y="131"/>
                    <a:pt x="17" y="125"/>
                  </a:cubicBezTo>
                  <a:lnTo>
                    <a:pt x="17" y="126"/>
                  </a:lnTo>
                  <a:cubicBezTo>
                    <a:pt x="17" y="169"/>
                    <a:pt x="48" y="205"/>
                    <a:pt x="89" y="213"/>
                  </a:cubicBezTo>
                  <a:cubicBezTo>
                    <a:pt x="81" y="215"/>
                    <a:pt x="74" y="216"/>
                    <a:pt x="65" y="216"/>
                  </a:cubicBezTo>
                  <a:cubicBezTo>
                    <a:pt x="60" y="216"/>
                    <a:pt x="54" y="216"/>
                    <a:pt x="49" y="215"/>
                  </a:cubicBezTo>
                  <a:cubicBezTo>
                    <a:pt x="60" y="250"/>
                    <a:pt x="93" y="276"/>
                    <a:pt x="132" y="277"/>
                  </a:cubicBezTo>
                  <a:cubicBezTo>
                    <a:pt x="101" y="301"/>
                    <a:pt x="63" y="315"/>
                    <a:pt x="21" y="315"/>
                  </a:cubicBezTo>
                  <a:cubicBezTo>
                    <a:pt x="14" y="315"/>
                    <a:pt x="7" y="314"/>
                    <a:pt x="0" y="314"/>
                  </a:cubicBezTo>
                  <a:cubicBezTo>
                    <a:pt x="39" y="339"/>
                    <a:pt x="86" y="354"/>
                    <a:pt x="137" y="354"/>
                  </a:cubicBezTo>
                  <a:close/>
                </a:path>
              </a:pathLst>
            </a:custGeom>
            <a:solidFill>
              <a:srgbClr val="FEFEF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93" name="Google Shape;393;p8"/>
            <p:cNvPicPr preferRelativeResize="0"/>
            <p:nvPr/>
          </p:nvPicPr>
          <p:blipFill rotWithShape="1">
            <a:blip r:embed="rId3">
              <a:alphaModFix/>
            </a:blip>
            <a:srcRect/>
            <a:stretch/>
          </p:blipFill>
          <p:spPr>
            <a:xfrm>
              <a:off x="10423525" y="6361112"/>
              <a:ext cx="344488" cy="342900"/>
            </a:xfrm>
            <a:prstGeom prst="rect">
              <a:avLst/>
            </a:prstGeom>
            <a:noFill/>
            <a:ln>
              <a:noFill/>
            </a:ln>
          </p:spPr>
        </p:pic>
        <p:pic>
          <p:nvPicPr>
            <p:cNvPr id="394" name="Google Shape;394;p8"/>
            <p:cNvPicPr preferRelativeResize="0"/>
            <p:nvPr/>
          </p:nvPicPr>
          <p:blipFill rotWithShape="1">
            <a:blip r:embed="rId4">
              <a:alphaModFix/>
            </a:blip>
            <a:srcRect/>
            <a:stretch/>
          </p:blipFill>
          <p:spPr>
            <a:xfrm>
              <a:off x="11639550" y="6362700"/>
              <a:ext cx="341313" cy="341313"/>
            </a:xfrm>
            <a:prstGeom prst="rect">
              <a:avLst/>
            </a:prstGeom>
            <a:noFill/>
            <a:ln>
              <a:noFill/>
            </a:ln>
          </p:spPr>
        </p:pic>
        <p:sp>
          <p:nvSpPr>
            <p:cNvPr id="395" name="Google Shape;395;p8"/>
            <p:cNvSpPr/>
            <p:nvPr/>
          </p:nvSpPr>
          <p:spPr>
            <a:xfrm>
              <a:off x="178179" y="6248487"/>
              <a:ext cx="300634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FFFF"/>
                  </a:solidFill>
                  <a:latin typeface="Calibri"/>
                  <a:ea typeface="Calibri"/>
                  <a:cs typeface="Calibri"/>
                  <a:sym typeface="Calibri"/>
                </a:rPr>
                <a:t>#N3CSDPA</a:t>
              </a:r>
              <a:endParaRPr/>
            </a:p>
          </p:txBody>
        </p:sp>
        <p:sp>
          <p:nvSpPr>
            <p:cNvPr id="396" name="Google Shape;396;p8"/>
            <p:cNvSpPr/>
            <p:nvPr/>
          </p:nvSpPr>
          <p:spPr>
            <a:xfrm>
              <a:off x="4763" y="12276"/>
              <a:ext cx="12192759" cy="9049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97" name="Google Shape;397;p8"/>
            <p:cNvGrpSpPr/>
            <p:nvPr/>
          </p:nvGrpSpPr>
          <p:grpSpPr>
            <a:xfrm>
              <a:off x="78375" y="78372"/>
              <a:ext cx="12035243" cy="949767"/>
              <a:chOff x="-5921" y="-12945"/>
              <a:chExt cx="12203442" cy="1062295"/>
            </a:xfrm>
          </p:grpSpPr>
          <p:pic>
            <p:nvPicPr>
              <p:cNvPr id="398" name="Google Shape;398;p8"/>
              <p:cNvPicPr preferRelativeResize="0"/>
              <p:nvPr/>
            </p:nvPicPr>
            <p:blipFill rotWithShape="1">
              <a:blip r:embed="rId5">
                <a:alphaModFix/>
              </a:blip>
              <a:srcRect/>
              <a:stretch/>
            </p:blipFill>
            <p:spPr>
              <a:xfrm>
                <a:off x="-5921" y="-5142"/>
                <a:ext cx="2331720" cy="1054492"/>
              </a:xfrm>
              <a:prstGeom prst="rect">
                <a:avLst/>
              </a:prstGeom>
              <a:noFill/>
              <a:ln>
                <a:noFill/>
              </a:ln>
            </p:spPr>
          </p:pic>
          <p:pic>
            <p:nvPicPr>
              <p:cNvPr id="399" name="Google Shape;399;p8" descr="2020 Silver Gold Png Clipart - Transparent Png Clipart 2020 Gold Png, Png  Download , Transparent Png Image - PNGitem"/>
              <p:cNvPicPr preferRelativeResize="0"/>
              <p:nvPr/>
            </p:nvPicPr>
            <p:blipFill rotWithShape="1">
              <a:blip r:embed="rId6">
                <a:alphaModFix/>
              </a:blip>
              <a:srcRect/>
              <a:stretch/>
            </p:blipFill>
            <p:spPr>
              <a:xfrm>
                <a:off x="11212084" y="-12945"/>
                <a:ext cx="985437" cy="812780"/>
              </a:xfrm>
              <a:prstGeom prst="rect">
                <a:avLst/>
              </a:prstGeom>
              <a:noFill/>
              <a:ln>
                <a:noFill/>
              </a:ln>
            </p:spPr>
          </p:pic>
          <p:pic>
            <p:nvPicPr>
              <p:cNvPr id="400" name="Google Shape;400;p8"/>
              <p:cNvPicPr preferRelativeResize="0"/>
              <p:nvPr/>
            </p:nvPicPr>
            <p:blipFill rotWithShape="1">
              <a:blip r:embed="rId7">
                <a:alphaModFix/>
              </a:blip>
              <a:srcRect l="30913" r="19589"/>
              <a:stretch/>
            </p:blipFill>
            <p:spPr>
              <a:xfrm>
                <a:off x="4997831" y="5707"/>
                <a:ext cx="2331720" cy="900311"/>
              </a:xfrm>
              <a:prstGeom prst="rect">
                <a:avLst/>
              </a:prstGeom>
              <a:noFill/>
              <a:ln>
                <a:noFill/>
              </a:ln>
            </p:spPr>
          </p:pic>
          <p:pic>
            <p:nvPicPr>
              <p:cNvPr id="401" name="Google Shape;401;p8"/>
              <p:cNvPicPr preferRelativeResize="0"/>
              <p:nvPr/>
            </p:nvPicPr>
            <p:blipFill rotWithShape="1">
              <a:blip r:embed="rId8">
                <a:alphaModFix/>
              </a:blip>
              <a:srcRect l="38110" t="-2" b="-3877"/>
              <a:stretch/>
            </p:blipFill>
            <p:spPr>
              <a:xfrm>
                <a:off x="7501447" y="-5142"/>
                <a:ext cx="1822758" cy="897380"/>
              </a:xfrm>
              <a:prstGeom prst="rect">
                <a:avLst/>
              </a:prstGeom>
              <a:noFill/>
              <a:ln>
                <a:noFill/>
              </a:ln>
            </p:spPr>
          </p:pic>
          <p:pic>
            <p:nvPicPr>
              <p:cNvPr id="402" name="Google Shape;402;p8"/>
              <p:cNvPicPr preferRelativeResize="0"/>
              <p:nvPr/>
            </p:nvPicPr>
            <p:blipFill rotWithShape="1">
              <a:blip r:embed="rId9">
                <a:alphaModFix/>
              </a:blip>
              <a:srcRect l="33266" t="9358" r="8706" b="37265"/>
              <a:stretch/>
            </p:blipFill>
            <p:spPr>
              <a:xfrm>
                <a:off x="2497696" y="5707"/>
                <a:ext cx="2328239" cy="914400"/>
              </a:xfrm>
              <a:prstGeom prst="rect">
                <a:avLst/>
              </a:prstGeom>
              <a:noFill/>
              <a:ln>
                <a:noFill/>
              </a:ln>
            </p:spPr>
          </p:pic>
          <p:pic>
            <p:nvPicPr>
              <p:cNvPr id="403" name="Google Shape;403;p8"/>
              <p:cNvPicPr preferRelativeResize="0"/>
              <p:nvPr/>
            </p:nvPicPr>
            <p:blipFill rotWithShape="1">
              <a:blip r:embed="rId10">
                <a:alphaModFix/>
              </a:blip>
              <a:srcRect l="41992" t="2" r="7850" b="3049"/>
              <a:stretch/>
            </p:blipFill>
            <p:spPr>
              <a:xfrm>
                <a:off x="9467696" y="12276"/>
                <a:ext cx="1635733" cy="787559"/>
              </a:xfrm>
              <a:prstGeom prst="rect">
                <a:avLst/>
              </a:prstGeom>
              <a:noFill/>
              <a:ln>
                <a:noFill/>
              </a:ln>
            </p:spPr>
          </p:pic>
        </p:grpSp>
      </p:grpSp>
      <p:pic>
        <p:nvPicPr>
          <p:cNvPr id="404" name="Google Shape;404;p8"/>
          <p:cNvPicPr preferRelativeResize="0"/>
          <p:nvPr/>
        </p:nvPicPr>
        <p:blipFill rotWithShape="1">
          <a:blip r:embed="rId11">
            <a:alphaModFix/>
          </a:blip>
          <a:srcRect/>
          <a:stretch/>
        </p:blipFill>
        <p:spPr>
          <a:xfrm>
            <a:off x="867451" y="2265817"/>
            <a:ext cx="10449988" cy="381786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9"/>
          <p:cNvSpPr txBox="1">
            <a:spLocks noGrp="1"/>
          </p:cNvSpPr>
          <p:nvPr>
            <p:ph type="title"/>
          </p:nvPr>
        </p:nvSpPr>
        <p:spPr>
          <a:xfrm>
            <a:off x="574675" y="982706"/>
            <a:ext cx="11188700" cy="72226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600" b="1"/>
              <a:t>Payments Made Easy!</a:t>
            </a:r>
            <a:endParaRPr b="1"/>
          </a:p>
        </p:txBody>
      </p:sp>
      <p:grpSp>
        <p:nvGrpSpPr>
          <p:cNvPr id="410" name="Google Shape;410;p9"/>
          <p:cNvGrpSpPr/>
          <p:nvPr/>
        </p:nvGrpSpPr>
        <p:grpSpPr>
          <a:xfrm>
            <a:off x="-3175" y="4763"/>
            <a:ext cx="12196763" cy="6845300"/>
            <a:chOff x="0" y="12276"/>
            <a:chExt cx="12197522" cy="6845724"/>
          </a:xfrm>
        </p:grpSpPr>
        <p:sp>
          <p:nvSpPr>
            <p:cNvPr id="411" name="Google Shape;411;p9"/>
            <p:cNvSpPr/>
            <p:nvPr/>
          </p:nvSpPr>
          <p:spPr>
            <a:xfrm>
              <a:off x="0" y="6207125"/>
              <a:ext cx="12192000" cy="650875"/>
            </a:xfrm>
            <a:custGeom>
              <a:avLst/>
              <a:gdLst/>
              <a:ahLst/>
              <a:cxnLst/>
              <a:rect l="l" t="t" r="r" b="b"/>
              <a:pathLst>
                <a:path w="12799" h="680" extrusionOk="0">
                  <a:moveTo>
                    <a:pt x="0" y="0"/>
                  </a:moveTo>
                  <a:lnTo>
                    <a:pt x="0" y="0"/>
                  </a:lnTo>
                  <a:lnTo>
                    <a:pt x="12799" y="0"/>
                  </a:lnTo>
                  <a:lnTo>
                    <a:pt x="12799" y="680"/>
                  </a:lnTo>
                  <a:lnTo>
                    <a:pt x="0" y="680"/>
                  </a:lnTo>
                  <a:lnTo>
                    <a:pt x="0" y="0"/>
                  </a:lnTo>
                  <a:close/>
                  <a:moveTo>
                    <a:pt x="12222" y="518"/>
                  </a:moveTo>
                  <a:lnTo>
                    <a:pt x="12222" y="518"/>
                  </a:lnTo>
                  <a:lnTo>
                    <a:pt x="12576" y="518"/>
                  </a:lnTo>
                  <a:lnTo>
                    <a:pt x="12576" y="164"/>
                  </a:lnTo>
                  <a:lnTo>
                    <a:pt x="12222" y="164"/>
                  </a:lnTo>
                  <a:lnTo>
                    <a:pt x="12222" y="518"/>
                  </a:lnTo>
                  <a:close/>
                  <a:moveTo>
                    <a:pt x="10951" y="518"/>
                  </a:moveTo>
                  <a:lnTo>
                    <a:pt x="10951" y="518"/>
                  </a:lnTo>
                  <a:lnTo>
                    <a:pt x="11305" y="518"/>
                  </a:lnTo>
                  <a:lnTo>
                    <a:pt x="11305" y="164"/>
                  </a:lnTo>
                  <a:lnTo>
                    <a:pt x="10951" y="164"/>
                  </a:lnTo>
                  <a:lnTo>
                    <a:pt x="10951" y="518"/>
                  </a:lnTo>
                  <a:close/>
                </a:path>
              </a:pathLst>
            </a:custGeom>
            <a:solidFill>
              <a:srgbClr val="2CAE2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 name="Google Shape;412;p9"/>
            <p:cNvSpPr/>
            <p:nvPr/>
          </p:nvSpPr>
          <p:spPr>
            <a:xfrm>
              <a:off x="11034713" y="6364287"/>
              <a:ext cx="415925" cy="338138"/>
            </a:xfrm>
            <a:custGeom>
              <a:avLst/>
              <a:gdLst/>
              <a:ahLst/>
              <a:cxnLst/>
              <a:rect l="l" t="t" r="r" b="b"/>
              <a:pathLst>
                <a:path w="435" h="354" extrusionOk="0">
                  <a:moveTo>
                    <a:pt x="137" y="354"/>
                  </a:moveTo>
                  <a:lnTo>
                    <a:pt x="137" y="354"/>
                  </a:lnTo>
                  <a:cubicBezTo>
                    <a:pt x="301" y="354"/>
                    <a:pt x="391" y="218"/>
                    <a:pt x="391" y="100"/>
                  </a:cubicBezTo>
                  <a:cubicBezTo>
                    <a:pt x="391" y="96"/>
                    <a:pt x="391" y="92"/>
                    <a:pt x="390" y="88"/>
                  </a:cubicBezTo>
                  <a:cubicBezTo>
                    <a:pt x="408" y="76"/>
                    <a:pt x="423" y="60"/>
                    <a:pt x="435" y="42"/>
                  </a:cubicBezTo>
                  <a:cubicBezTo>
                    <a:pt x="419" y="49"/>
                    <a:pt x="402" y="54"/>
                    <a:pt x="384" y="56"/>
                  </a:cubicBezTo>
                  <a:cubicBezTo>
                    <a:pt x="402" y="45"/>
                    <a:pt x="416" y="28"/>
                    <a:pt x="423" y="7"/>
                  </a:cubicBezTo>
                  <a:cubicBezTo>
                    <a:pt x="406" y="17"/>
                    <a:pt x="387" y="24"/>
                    <a:pt x="366" y="28"/>
                  </a:cubicBezTo>
                  <a:cubicBezTo>
                    <a:pt x="350" y="11"/>
                    <a:pt x="327" y="0"/>
                    <a:pt x="301" y="0"/>
                  </a:cubicBezTo>
                  <a:cubicBezTo>
                    <a:pt x="252" y="0"/>
                    <a:pt x="212" y="40"/>
                    <a:pt x="212" y="89"/>
                  </a:cubicBezTo>
                  <a:cubicBezTo>
                    <a:pt x="212" y="96"/>
                    <a:pt x="213" y="103"/>
                    <a:pt x="214" y="110"/>
                  </a:cubicBezTo>
                  <a:cubicBezTo>
                    <a:pt x="140" y="106"/>
                    <a:pt x="74" y="71"/>
                    <a:pt x="30" y="17"/>
                  </a:cubicBezTo>
                  <a:cubicBezTo>
                    <a:pt x="22" y="30"/>
                    <a:pt x="18" y="45"/>
                    <a:pt x="18" y="61"/>
                  </a:cubicBezTo>
                  <a:cubicBezTo>
                    <a:pt x="18" y="92"/>
                    <a:pt x="34" y="120"/>
                    <a:pt x="58" y="136"/>
                  </a:cubicBezTo>
                  <a:cubicBezTo>
                    <a:pt x="43" y="135"/>
                    <a:pt x="29" y="131"/>
                    <a:pt x="17" y="125"/>
                  </a:cubicBezTo>
                  <a:lnTo>
                    <a:pt x="17" y="126"/>
                  </a:lnTo>
                  <a:cubicBezTo>
                    <a:pt x="17" y="169"/>
                    <a:pt x="48" y="205"/>
                    <a:pt x="89" y="213"/>
                  </a:cubicBezTo>
                  <a:cubicBezTo>
                    <a:pt x="81" y="215"/>
                    <a:pt x="74" y="216"/>
                    <a:pt x="65" y="216"/>
                  </a:cubicBezTo>
                  <a:cubicBezTo>
                    <a:pt x="60" y="216"/>
                    <a:pt x="54" y="216"/>
                    <a:pt x="49" y="215"/>
                  </a:cubicBezTo>
                  <a:cubicBezTo>
                    <a:pt x="60" y="250"/>
                    <a:pt x="93" y="276"/>
                    <a:pt x="132" y="277"/>
                  </a:cubicBezTo>
                  <a:cubicBezTo>
                    <a:pt x="101" y="301"/>
                    <a:pt x="63" y="315"/>
                    <a:pt x="21" y="315"/>
                  </a:cubicBezTo>
                  <a:cubicBezTo>
                    <a:pt x="14" y="315"/>
                    <a:pt x="7" y="314"/>
                    <a:pt x="0" y="314"/>
                  </a:cubicBezTo>
                  <a:cubicBezTo>
                    <a:pt x="39" y="339"/>
                    <a:pt x="86" y="354"/>
                    <a:pt x="137" y="354"/>
                  </a:cubicBezTo>
                  <a:close/>
                </a:path>
              </a:pathLst>
            </a:custGeom>
            <a:solidFill>
              <a:srgbClr val="FEFEF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13" name="Google Shape;413;p9"/>
            <p:cNvPicPr preferRelativeResize="0"/>
            <p:nvPr/>
          </p:nvPicPr>
          <p:blipFill rotWithShape="1">
            <a:blip r:embed="rId3">
              <a:alphaModFix/>
            </a:blip>
            <a:srcRect/>
            <a:stretch/>
          </p:blipFill>
          <p:spPr>
            <a:xfrm>
              <a:off x="10423525" y="6361112"/>
              <a:ext cx="344488" cy="342900"/>
            </a:xfrm>
            <a:prstGeom prst="rect">
              <a:avLst/>
            </a:prstGeom>
            <a:noFill/>
            <a:ln>
              <a:noFill/>
            </a:ln>
          </p:spPr>
        </p:pic>
        <p:pic>
          <p:nvPicPr>
            <p:cNvPr id="414" name="Google Shape;414;p9"/>
            <p:cNvPicPr preferRelativeResize="0"/>
            <p:nvPr/>
          </p:nvPicPr>
          <p:blipFill rotWithShape="1">
            <a:blip r:embed="rId4">
              <a:alphaModFix/>
            </a:blip>
            <a:srcRect/>
            <a:stretch/>
          </p:blipFill>
          <p:spPr>
            <a:xfrm>
              <a:off x="11639550" y="6362700"/>
              <a:ext cx="341313" cy="341313"/>
            </a:xfrm>
            <a:prstGeom prst="rect">
              <a:avLst/>
            </a:prstGeom>
            <a:noFill/>
            <a:ln>
              <a:noFill/>
            </a:ln>
          </p:spPr>
        </p:pic>
        <p:sp>
          <p:nvSpPr>
            <p:cNvPr id="415" name="Google Shape;415;p9"/>
            <p:cNvSpPr/>
            <p:nvPr/>
          </p:nvSpPr>
          <p:spPr>
            <a:xfrm>
              <a:off x="178179" y="6248487"/>
              <a:ext cx="300634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FFFF"/>
                  </a:solidFill>
                  <a:latin typeface="Calibri"/>
                  <a:ea typeface="Calibri"/>
                  <a:cs typeface="Calibri"/>
                  <a:sym typeface="Calibri"/>
                </a:rPr>
                <a:t>#N3CSDPA</a:t>
              </a:r>
              <a:endParaRPr/>
            </a:p>
          </p:txBody>
        </p:sp>
        <p:sp>
          <p:nvSpPr>
            <p:cNvPr id="416" name="Google Shape;416;p9"/>
            <p:cNvSpPr/>
            <p:nvPr/>
          </p:nvSpPr>
          <p:spPr>
            <a:xfrm>
              <a:off x="4763" y="12276"/>
              <a:ext cx="12192759" cy="9049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17" name="Google Shape;417;p9"/>
            <p:cNvGrpSpPr/>
            <p:nvPr/>
          </p:nvGrpSpPr>
          <p:grpSpPr>
            <a:xfrm>
              <a:off x="78375" y="78372"/>
              <a:ext cx="12035243" cy="949767"/>
              <a:chOff x="-5921" y="-12945"/>
              <a:chExt cx="12203442" cy="1062295"/>
            </a:xfrm>
          </p:grpSpPr>
          <p:pic>
            <p:nvPicPr>
              <p:cNvPr id="418" name="Google Shape;418;p9"/>
              <p:cNvPicPr preferRelativeResize="0"/>
              <p:nvPr/>
            </p:nvPicPr>
            <p:blipFill rotWithShape="1">
              <a:blip r:embed="rId5">
                <a:alphaModFix/>
              </a:blip>
              <a:srcRect/>
              <a:stretch/>
            </p:blipFill>
            <p:spPr>
              <a:xfrm>
                <a:off x="-5921" y="-5142"/>
                <a:ext cx="2331720" cy="1054492"/>
              </a:xfrm>
              <a:prstGeom prst="rect">
                <a:avLst/>
              </a:prstGeom>
              <a:noFill/>
              <a:ln>
                <a:noFill/>
              </a:ln>
            </p:spPr>
          </p:pic>
          <p:pic>
            <p:nvPicPr>
              <p:cNvPr id="419" name="Google Shape;419;p9" descr="2020 Silver Gold Png Clipart - Transparent Png Clipart 2020 Gold Png, Png  Download , Transparent Png Image - PNGitem"/>
              <p:cNvPicPr preferRelativeResize="0"/>
              <p:nvPr/>
            </p:nvPicPr>
            <p:blipFill rotWithShape="1">
              <a:blip r:embed="rId6">
                <a:alphaModFix/>
              </a:blip>
              <a:srcRect/>
              <a:stretch/>
            </p:blipFill>
            <p:spPr>
              <a:xfrm>
                <a:off x="11212084" y="-12945"/>
                <a:ext cx="985437" cy="812780"/>
              </a:xfrm>
              <a:prstGeom prst="rect">
                <a:avLst/>
              </a:prstGeom>
              <a:noFill/>
              <a:ln>
                <a:noFill/>
              </a:ln>
            </p:spPr>
          </p:pic>
          <p:pic>
            <p:nvPicPr>
              <p:cNvPr id="420" name="Google Shape;420;p9"/>
              <p:cNvPicPr preferRelativeResize="0"/>
              <p:nvPr/>
            </p:nvPicPr>
            <p:blipFill rotWithShape="1">
              <a:blip r:embed="rId7">
                <a:alphaModFix/>
              </a:blip>
              <a:srcRect l="30913" r="19589"/>
              <a:stretch/>
            </p:blipFill>
            <p:spPr>
              <a:xfrm>
                <a:off x="4997831" y="5707"/>
                <a:ext cx="2331720" cy="900311"/>
              </a:xfrm>
              <a:prstGeom prst="rect">
                <a:avLst/>
              </a:prstGeom>
              <a:noFill/>
              <a:ln>
                <a:noFill/>
              </a:ln>
            </p:spPr>
          </p:pic>
          <p:pic>
            <p:nvPicPr>
              <p:cNvPr id="421" name="Google Shape;421;p9"/>
              <p:cNvPicPr preferRelativeResize="0"/>
              <p:nvPr/>
            </p:nvPicPr>
            <p:blipFill rotWithShape="1">
              <a:blip r:embed="rId8">
                <a:alphaModFix/>
              </a:blip>
              <a:srcRect l="38110" t="-2" b="-3877"/>
              <a:stretch/>
            </p:blipFill>
            <p:spPr>
              <a:xfrm>
                <a:off x="7501447" y="-5142"/>
                <a:ext cx="1822758" cy="897380"/>
              </a:xfrm>
              <a:prstGeom prst="rect">
                <a:avLst/>
              </a:prstGeom>
              <a:noFill/>
              <a:ln>
                <a:noFill/>
              </a:ln>
            </p:spPr>
          </p:pic>
          <p:pic>
            <p:nvPicPr>
              <p:cNvPr id="422" name="Google Shape;422;p9"/>
              <p:cNvPicPr preferRelativeResize="0"/>
              <p:nvPr/>
            </p:nvPicPr>
            <p:blipFill rotWithShape="1">
              <a:blip r:embed="rId9">
                <a:alphaModFix/>
              </a:blip>
              <a:srcRect l="33266" t="9358" r="8706" b="37265"/>
              <a:stretch/>
            </p:blipFill>
            <p:spPr>
              <a:xfrm>
                <a:off x="2497696" y="5707"/>
                <a:ext cx="2328239" cy="914400"/>
              </a:xfrm>
              <a:prstGeom prst="rect">
                <a:avLst/>
              </a:prstGeom>
              <a:noFill/>
              <a:ln>
                <a:noFill/>
              </a:ln>
            </p:spPr>
          </p:pic>
          <p:pic>
            <p:nvPicPr>
              <p:cNvPr id="423" name="Google Shape;423;p9"/>
              <p:cNvPicPr preferRelativeResize="0"/>
              <p:nvPr/>
            </p:nvPicPr>
            <p:blipFill rotWithShape="1">
              <a:blip r:embed="rId10">
                <a:alphaModFix/>
              </a:blip>
              <a:srcRect l="41992" t="2" r="7850" b="3049"/>
              <a:stretch/>
            </p:blipFill>
            <p:spPr>
              <a:xfrm>
                <a:off x="9467696" y="12276"/>
                <a:ext cx="1635733" cy="787559"/>
              </a:xfrm>
              <a:prstGeom prst="rect">
                <a:avLst/>
              </a:prstGeom>
              <a:noFill/>
              <a:ln>
                <a:noFill/>
              </a:ln>
            </p:spPr>
          </p:pic>
        </p:grpSp>
      </p:grpSp>
      <p:pic>
        <p:nvPicPr>
          <p:cNvPr id="424" name="Google Shape;424;p9"/>
          <p:cNvPicPr preferRelativeResize="0"/>
          <p:nvPr/>
        </p:nvPicPr>
        <p:blipFill rotWithShape="1">
          <a:blip r:embed="rId11">
            <a:alphaModFix/>
          </a:blip>
          <a:srcRect/>
          <a:stretch/>
        </p:blipFill>
        <p:spPr>
          <a:xfrm>
            <a:off x="2655586" y="1704975"/>
            <a:ext cx="7007614" cy="446031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10"/>
          <p:cNvSpPr txBox="1">
            <a:spLocks noGrp="1"/>
          </p:cNvSpPr>
          <p:nvPr>
            <p:ph type="title"/>
          </p:nvPr>
        </p:nvSpPr>
        <p:spPr>
          <a:xfrm>
            <a:off x="574675" y="982706"/>
            <a:ext cx="11188700" cy="72226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600" b="1"/>
              <a:t>Payments Made Easy!</a:t>
            </a:r>
            <a:endParaRPr b="1"/>
          </a:p>
        </p:txBody>
      </p:sp>
      <p:grpSp>
        <p:nvGrpSpPr>
          <p:cNvPr id="430" name="Google Shape;430;p10"/>
          <p:cNvGrpSpPr/>
          <p:nvPr/>
        </p:nvGrpSpPr>
        <p:grpSpPr>
          <a:xfrm>
            <a:off x="-3175" y="4763"/>
            <a:ext cx="12196763" cy="6845300"/>
            <a:chOff x="0" y="12276"/>
            <a:chExt cx="12197522" cy="6845724"/>
          </a:xfrm>
        </p:grpSpPr>
        <p:sp>
          <p:nvSpPr>
            <p:cNvPr id="431" name="Google Shape;431;p10"/>
            <p:cNvSpPr/>
            <p:nvPr/>
          </p:nvSpPr>
          <p:spPr>
            <a:xfrm>
              <a:off x="0" y="6207125"/>
              <a:ext cx="12192000" cy="650875"/>
            </a:xfrm>
            <a:custGeom>
              <a:avLst/>
              <a:gdLst/>
              <a:ahLst/>
              <a:cxnLst/>
              <a:rect l="l" t="t" r="r" b="b"/>
              <a:pathLst>
                <a:path w="12799" h="680" extrusionOk="0">
                  <a:moveTo>
                    <a:pt x="0" y="0"/>
                  </a:moveTo>
                  <a:lnTo>
                    <a:pt x="0" y="0"/>
                  </a:lnTo>
                  <a:lnTo>
                    <a:pt x="12799" y="0"/>
                  </a:lnTo>
                  <a:lnTo>
                    <a:pt x="12799" y="680"/>
                  </a:lnTo>
                  <a:lnTo>
                    <a:pt x="0" y="680"/>
                  </a:lnTo>
                  <a:lnTo>
                    <a:pt x="0" y="0"/>
                  </a:lnTo>
                  <a:close/>
                  <a:moveTo>
                    <a:pt x="12222" y="518"/>
                  </a:moveTo>
                  <a:lnTo>
                    <a:pt x="12222" y="518"/>
                  </a:lnTo>
                  <a:lnTo>
                    <a:pt x="12576" y="518"/>
                  </a:lnTo>
                  <a:lnTo>
                    <a:pt x="12576" y="164"/>
                  </a:lnTo>
                  <a:lnTo>
                    <a:pt x="12222" y="164"/>
                  </a:lnTo>
                  <a:lnTo>
                    <a:pt x="12222" y="518"/>
                  </a:lnTo>
                  <a:close/>
                  <a:moveTo>
                    <a:pt x="10951" y="518"/>
                  </a:moveTo>
                  <a:lnTo>
                    <a:pt x="10951" y="518"/>
                  </a:lnTo>
                  <a:lnTo>
                    <a:pt x="11305" y="518"/>
                  </a:lnTo>
                  <a:lnTo>
                    <a:pt x="11305" y="164"/>
                  </a:lnTo>
                  <a:lnTo>
                    <a:pt x="10951" y="164"/>
                  </a:lnTo>
                  <a:lnTo>
                    <a:pt x="10951" y="518"/>
                  </a:lnTo>
                  <a:close/>
                </a:path>
              </a:pathLst>
            </a:custGeom>
            <a:solidFill>
              <a:srgbClr val="2CAE2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 name="Google Shape;432;p10"/>
            <p:cNvSpPr/>
            <p:nvPr/>
          </p:nvSpPr>
          <p:spPr>
            <a:xfrm>
              <a:off x="11034713" y="6364287"/>
              <a:ext cx="415925" cy="338138"/>
            </a:xfrm>
            <a:custGeom>
              <a:avLst/>
              <a:gdLst/>
              <a:ahLst/>
              <a:cxnLst/>
              <a:rect l="l" t="t" r="r" b="b"/>
              <a:pathLst>
                <a:path w="435" h="354" extrusionOk="0">
                  <a:moveTo>
                    <a:pt x="137" y="354"/>
                  </a:moveTo>
                  <a:lnTo>
                    <a:pt x="137" y="354"/>
                  </a:lnTo>
                  <a:cubicBezTo>
                    <a:pt x="301" y="354"/>
                    <a:pt x="391" y="218"/>
                    <a:pt x="391" y="100"/>
                  </a:cubicBezTo>
                  <a:cubicBezTo>
                    <a:pt x="391" y="96"/>
                    <a:pt x="391" y="92"/>
                    <a:pt x="390" y="88"/>
                  </a:cubicBezTo>
                  <a:cubicBezTo>
                    <a:pt x="408" y="76"/>
                    <a:pt x="423" y="60"/>
                    <a:pt x="435" y="42"/>
                  </a:cubicBezTo>
                  <a:cubicBezTo>
                    <a:pt x="419" y="49"/>
                    <a:pt x="402" y="54"/>
                    <a:pt x="384" y="56"/>
                  </a:cubicBezTo>
                  <a:cubicBezTo>
                    <a:pt x="402" y="45"/>
                    <a:pt x="416" y="28"/>
                    <a:pt x="423" y="7"/>
                  </a:cubicBezTo>
                  <a:cubicBezTo>
                    <a:pt x="406" y="17"/>
                    <a:pt x="387" y="24"/>
                    <a:pt x="366" y="28"/>
                  </a:cubicBezTo>
                  <a:cubicBezTo>
                    <a:pt x="350" y="11"/>
                    <a:pt x="327" y="0"/>
                    <a:pt x="301" y="0"/>
                  </a:cubicBezTo>
                  <a:cubicBezTo>
                    <a:pt x="252" y="0"/>
                    <a:pt x="212" y="40"/>
                    <a:pt x="212" y="89"/>
                  </a:cubicBezTo>
                  <a:cubicBezTo>
                    <a:pt x="212" y="96"/>
                    <a:pt x="213" y="103"/>
                    <a:pt x="214" y="110"/>
                  </a:cubicBezTo>
                  <a:cubicBezTo>
                    <a:pt x="140" y="106"/>
                    <a:pt x="74" y="71"/>
                    <a:pt x="30" y="17"/>
                  </a:cubicBezTo>
                  <a:cubicBezTo>
                    <a:pt x="22" y="30"/>
                    <a:pt x="18" y="45"/>
                    <a:pt x="18" y="61"/>
                  </a:cubicBezTo>
                  <a:cubicBezTo>
                    <a:pt x="18" y="92"/>
                    <a:pt x="34" y="120"/>
                    <a:pt x="58" y="136"/>
                  </a:cubicBezTo>
                  <a:cubicBezTo>
                    <a:pt x="43" y="135"/>
                    <a:pt x="29" y="131"/>
                    <a:pt x="17" y="125"/>
                  </a:cubicBezTo>
                  <a:lnTo>
                    <a:pt x="17" y="126"/>
                  </a:lnTo>
                  <a:cubicBezTo>
                    <a:pt x="17" y="169"/>
                    <a:pt x="48" y="205"/>
                    <a:pt x="89" y="213"/>
                  </a:cubicBezTo>
                  <a:cubicBezTo>
                    <a:pt x="81" y="215"/>
                    <a:pt x="74" y="216"/>
                    <a:pt x="65" y="216"/>
                  </a:cubicBezTo>
                  <a:cubicBezTo>
                    <a:pt x="60" y="216"/>
                    <a:pt x="54" y="216"/>
                    <a:pt x="49" y="215"/>
                  </a:cubicBezTo>
                  <a:cubicBezTo>
                    <a:pt x="60" y="250"/>
                    <a:pt x="93" y="276"/>
                    <a:pt x="132" y="277"/>
                  </a:cubicBezTo>
                  <a:cubicBezTo>
                    <a:pt x="101" y="301"/>
                    <a:pt x="63" y="315"/>
                    <a:pt x="21" y="315"/>
                  </a:cubicBezTo>
                  <a:cubicBezTo>
                    <a:pt x="14" y="315"/>
                    <a:pt x="7" y="314"/>
                    <a:pt x="0" y="314"/>
                  </a:cubicBezTo>
                  <a:cubicBezTo>
                    <a:pt x="39" y="339"/>
                    <a:pt x="86" y="354"/>
                    <a:pt x="137" y="354"/>
                  </a:cubicBezTo>
                  <a:close/>
                </a:path>
              </a:pathLst>
            </a:custGeom>
            <a:solidFill>
              <a:srgbClr val="FEFEF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33" name="Google Shape;433;p10"/>
            <p:cNvPicPr preferRelativeResize="0"/>
            <p:nvPr/>
          </p:nvPicPr>
          <p:blipFill rotWithShape="1">
            <a:blip r:embed="rId3">
              <a:alphaModFix/>
            </a:blip>
            <a:srcRect/>
            <a:stretch/>
          </p:blipFill>
          <p:spPr>
            <a:xfrm>
              <a:off x="10423525" y="6361112"/>
              <a:ext cx="344488" cy="342900"/>
            </a:xfrm>
            <a:prstGeom prst="rect">
              <a:avLst/>
            </a:prstGeom>
            <a:noFill/>
            <a:ln>
              <a:noFill/>
            </a:ln>
          </p:spPr>
        </p:pic>
        <p:pic>
          <p:nvPicPr>
            <p:cNvPr id="434" name="Google Shape;434;p10"/>
            <p:cNvPicPr preferRelativeResize="0"/>
            <p:nvPr/>
          </p:nvPicPr>
          <p:blipFill rotWithShape="1">
            <a:blip r:embed="rId4">
              <a:alphaModFix/>
            </a:blip>
            <a:srcRect/>
            <a:stretch/>
          </p:blipFill>
          <p:spPr>
            <a:xfrm>
              <a:off x="11639550" y="6362700"/>
              <a:ext cx="341313" cy="341313"/>
            </a:xfrm>
            <a:prstGeom prst="rect">
              <a:avLst/>
            </a:prstGeom>
            <a:noFill/>
            <a:ln>
              <a:noFill/>
            </a:ln>
          </p:spPr>
        </p:pic>
        <p:sp>
          <p:nvSpPr>
            <p:cNvPr id="435" name="Google Shape;435;p10"/>
            <p:cNvSpPr/>
            <p:nvPr/>
          </p:nvSpPr>
          <p:spPr>
            <a:xfrm>
              <a:off x="178179" y="6248487"/>
              <a:ext cx="300634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FFFF"/>
                  </a:solidFill>
                  <a:latin typeface="Calibri"/>
                  <a:ea typeface="Calibri"/>
                  <a:cs typeface="Calibri"/>
                  <a:sym typeface="Calibri"/>
                </a:rPr>
                <a:t>#N3CSDPA</a:t>
              </a:r>
              <a:endParaRPr/>
            </a:p>
          </p:txBody>
        </p:sp>
        <p:sp>
          <p:nvSpPr>
            <p:cNvPr id="436" name="Google Shape;436;p10"/>
            <p:cNvSpPr/>
            <p:nvPr/>
          </p:nvSpPr>
          <p:spPr>
            <a:xfrm>
              <a:off x="4763" y="12276"/>
              <a:ext cx="12192759" cy="9049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37" name="Google Shape;437;p10"/>
            <p:cNvGrpSpPr/>
            <p:nvPr/>
          </p:nvGrpSpPr>
          <p:grpSpPr>
            <a:xfrm>
              <a:off x="78375" y="78372"/>
              <a:ext cx="12035243" cy="949767"/>
              <a:chOff x="-5921" y="-12945"/>
              <a:chExt cx="12203442" cy="1062295"/>
            </a:xfrm>
          </p:grpSpPr>
          <p:pic>
            <p:nvPicPr>
              <p:cNvPr id="438" name="Google Shape;438;p10"/>
              <p:cNvPicPr preferRelativeResize="0"/>
              <p:nvPr/>
            </p:nvPicPr>
            <p:blipFill rotWithShape="1">
              <a:blip r:embed="rId5">
                <a:alphaModFix/>
              </a:blip>
              <a:srcRect/>
              <a:stretch/>
            </p:blipFill>
            <p:spPr>
              <a:xfrm>
                <a:off x="-5921" y="-5142"/>
                <a:ext cx="2331720" cy="1054492"/>
              </a:xfrm>
              <a:prstGeom prst="rect">
                <a:avLst/>
              </a:prstGeom>
              <a:noFill/>
              <a:ln>
                <a:noFill/>
              </a:ln>
            </p:spPr>
          </p:pic>
          <p:pic>
            <p:nvPicPr>
              <p:cNvPr id="439" name="Google Shape;439;p10" descr="2020 Silver Gold Png Clipart - Transparent Png Clipart 2020 Gold Png, Png  Download , Transparent Png Image - PNGitem"/>
              <p:cNvPicPr preferRelativeResize="0"/>
              <p:nvPr/>
            </p:nvPicPr>
            <p:blipFill rotWithShape="1">
              <a:blip r:embed="rId6">
                <a:alphaModFix/>
              </a:blip>
              <a:srcRect/>
              <a:stretch/>
            </p:blipFill>
            <p:spPr>
              <a:xfrm>
                <a:off x="11212084" y="-12945"/>
                <a:ext cx="985437" cy="812780"/>
              </a:xfrm>
              <a:prstGeom prst="rect">
                <a:avLst/>
              </a:prstGeom>
              <a:noFill/>
              <a:ln>
                <a:noFill/>
              </a:ln>
            </p:spPr>
          </p:pic>
          <p:pic>
            <p:nvPicPr>
              <p:cNvPr id="440" name="Google Shape;440;p10"/>
              <p:cNvPicPr preferRelativeResize="0"/>
              <p:nvPr/>
            </p:nvPicPr>
            <p:blipFill rotWithShape="1">
              <a:blip r:embed="rId7">
                <a:alphaModFix/>
              </a:blip>
              <a:srcRect l="30913" r="19589"/>
              <a:stretch/>
            </p:blipFill>
            <p:spPr>
              <a:xfrm>
                <a:off x="4997831" y="5707"/>
                <a:ext cx="2331720" cy="900311"/>
              </a:xfrm>
              <a:prstGeom prst="rect">
                <a:avLst/>
              </a:prstGeom>
              <a:noFill/>
              <a:ln>
                <a:noFill/>
              </a:ln>
            </p:spPr>
          </p:pic>
          <p:pic>
            <p:nvPicPr>
              <p:cNvPr id="441" name="Google Shape;441;p10"/>
              <p:cNvPicPr preferRelativeResize="0"/>
              <p:nvPr/>
            </p:nvPicPr>
            <p:blipFill rotWithShape="1">
              <a:blip r:embed="rId8">
                <a:alphaModFix/>
              </a:blip>
              <a:srcRect l="38110" t="-2" b="-3877"/>
              <a:stretch/>
            </p:blipFill>
            <p:spPr>
              <a:xfrm>
                <a:off x="7501447" y="-5142"/>
                <a:ext cx="1822758" cy="897380"/>
              </a:xfrm>
              <a:prstGeom prst="rect">
                <a:avLst/>
              </a:prstGeom>
              <a:noFill/>
              <a:ln>
                <a:noFill/>
              </a:ln>
            </p:spPr>
          </p:pic>
          <p:pic>
            <p:nvPicPr>
              <p:cNvPr id="442" name="Google Shape;442;p10"/>
              <p:cNvPicPr preferRelativeResize="0"/>
              <p:nvPr/>
            </p:nvPicPr>
            <p:blipFill rotWithShape="1">
              <a:blip r:embed="rId9">
                <a:alphaModFix/>
              </a:blip>
              <a:srcRect l="33266" t="9358" r="8706" b="37265"/>
              <a:stretch/>
            </p:blipFill>
            <p:spPr>
              <a:xfrm>
                <a:off x="2497696" y="5707"/>
                <a:ext cx="2328239" cy="914400"/>
              </a:xfrm>
              <a:prstGeom prst="rect">
                <a:avLst/>
              </a:prstGeom>
              <a:noFill/>
              <a:ln>
                <a:noFill/>
              </a:ln>
            </p:spPr>
          </p:pic>
          <p:pic>
            <p:nvPicPr>
              <p:cNvPr id="443" name="Google Shape;443;p10"/>
              <p:cNvPicPr preferRelativeResize="0"/>
              <p:nvPr/>
            </p:nvPicPr>
            <p:blipFill rotWithShape="1">
              <a:blip r:embed="rId10">
                <a:alphaModFix/>
              </a:blip>
              <a:srcRect l="41992" t="2" r="7850" b="3049"/>
              <a:stretch/>
            </p:blipFill>
            <p:spPr>
              <a:xfrm>
                <a:off x="9467696" y="12276"/>
                <a:ext cx="1635733" cy="787559"/>
              </a:xfrm>
              <a:prstGeom prst="rect">
                <a:avLst/>
              </a:prstGeom>
              <a:noFill/>
              <a:ln>
                <a:noFill/>
              </a:ln>
            </p:spPr>
          </p:pic>
        </p:grpSp>
      </p:grpSp>
      <p:pic>
        <p:nvPicPr>
          <p:cNvPr id="444" name="Google Shape;444;p10"/>
          <p:cNvPicPr preferRelativeResize="0"/>
          <p:nvPr/>
        </p:nvPicPr>
        <p:blipFill rotWithShape="1">
          <a:blip r:embed="rId11">
            <a:alphaModFix/>
          </a:blip>
          <a:srcRect/>
          <a:stretch/>
        </p:blipFill>
        <p:spPr>
          <a:xfrm>
            <a:off x="1168020" y="1573262"/>
            <a:ext cx="9848850" cy="447198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11"/>
          <p:cNvSpPr txBox="1">
            <a:spLocks noGrp="1"/>
          </p:cNvSpPr>
          <p:nvPr>
            <p:ph type="title"/>
          </p:nvPr>
        </p:nvSpPr>
        <p:spPr>
          <a:xfrm>
            <a:off x="574675" y="962869"/>
            <a:ext cx="11188700" cy="80168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600" b="1"/>
              <a:t>Payments Made Easy!</a:t>
            </a:r>
            <a:endParaRPr b="1"/>
          </a:p>
        </p:txBody>
      </p:sp>
      <p:grpSp>
        <p:nvGrpSpPr>
          <p:cNvPr id="450" name="Google Shape;450;p11"/>
          <p:cNvGrpSpPr/>
          <p:nvPr/>
        </p:nvGrpSpPr>
        <p:grpSpPr>
          <a:xfrm>
            <a:off x="-3175" y="4763"/>
            <a:ext cx="12196763" cy="6845300"/>
            <a:chOff x="0" y="12276"/>
            <a:chExt cx="12197522" cy="6845724"/>
          </a:xfrm>
        </p:grpSpPr>
        <p:sp>
          <p:nvSpPr>
            <p:cNvPr id="451" name="Google Shape;451;p11"/>
            <p:cNvSpPr/>
            <p:nvPr/>
          </p:nvSpPr>
          <p:spPr>
            <a:xfrm>
              <a:off x="0" y="6207125"/>
              <a:ext cx="12192000" cy="650875"/>
            </a:xfrm>
            <a:custGeom>
              <a:avLst/>
              <a:gdLst/>
              <a:ahLst/>
              <a:cxnLst/>
              <a:rect l="l" t="t" r="r" b="b"/>
              <a:pathLst>
                <a:path w="12799" h="680" extrusionOk="0">
                  <a:moveTo>
                    <a:pt x="0" y="0"/>
                  </a:moveTo>
                  <a:lnTo>
                    <a:pt x="0" y="0"/>
                  </a:lnTo>
                  <a:lnTo>
                    <a:pt x="12799" y="0"/>
                  </a:lnTo>
                  <a:lnTo>
                    <a:pt x="12799" y="680"/>
                  </a:lnTo>
                  <a:lnTo>
                    <a:pt x="0" y="680"/>
                  </a:lnTo>
                  <a:lnTo>
                    <a:pt x="0" y="0"/>
                  </a:lnTo>
                  <a:close/>
                  <a:moveTo>
                    <a:pt x="12222" y="518"/>
                  </a:moveTo>
                  <a:lnTo>
                    <a:pt x="12222" y="518"/>
                  </a:lnTo>
                  <a:lnTo>
                    <a:pt x="12576" y="518"/>
                  </a:lnTo>
                  <a:lnTo>
                    <a:pt x="12576" y="164"/>
                  </a:lnTo>
                  <a:lnTo>
                    <a:pt x="12222" y="164"/>
                  </a:lnTo>
                  <a:lnTo>
                    <a:pt x="12222" y="518"/>
                  </a:lnTo>
                  <a:close/>
                  <a:moveTo>
                    <a:pt x="10951" y="518"/>
                  </a:moveTo>
                  <a:lnTo>
                    <a:pt x="10951" y="518"/>
                  </a:lnTo>
                  <a:lnTo>
                    <a:pt x="11305" y="518"/>
                  </a:lnTo>
                  <a:lnTo>
                    <a:pt x="11305" y="164"/>
                  </a:lnTo>
                  <a:lnTo>
                    <a:pt x="10951" y="164"/>
                  </a:lnTo>
                  <a:lnTo>
                    <a:pt x="10951" y="518"/>
                  </a:lnTo>
                  <a:close/>
                </a:path>
              </a:pathLst>
            </a:custGeom>
            <a:solidFill>
              <a:srgbClr val="2CAE2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2" name="Google Shape;452;p11"/>
            <p:cNvSpPr/>
            <p:nvPr/>
          </p:nvSpPr>
          <p:spPr>
            <a:xfrm>
              <a:off x="11034713" y="6364287"/>
              <a:ext cx="415925" cy="338138"/>
            </a:xfrm>
            <a:custGeom>
              <a:avLst/>
              <a:gdLst/>
              <a:ahLst/>
              <a:cxnLst/>
              <a:rect l="l" t="t" r="r" b="b"/>
              <a:pathLst>
                <a:path w="435" h="354" extrusionOk="0">
                  <a:moveTo>
                    <a:pt x="137" y="354"/>
                  </a:moveTo>
                  <a:lnTo>
                    <a:pt x="137" y="354"/>
                  </a:lnTo>
                  <a:cubicBezTo>
                    <a:pt x="301" y="354"/>
                    <a:pt x="391" y="218"/>
                    <a:pt x="391" y="100"/>
                  </a:cubicBezTo>
                  <a:cubicBezTo>
                    <a:pt x="391" y="96"/>
                    <a:pt x="391" y="92"/>
                    <a:pt x="390" y="88"/>
                  </a:cubicBezTo>
                  <a:cubicBezTo>
                    <a:pt x="408" y="76"/>
                    <a:pt x="423" y="60"/>
                    <a:pt x="435" y="42"/>
                  </a:cubicBezTo>
                  <a:cubicBezTo>
                    <a:pt x="419" y="49"/>
                    <a:pt x="402" y="54"/>
                    <a:pt x="384" y="56"/>
                  </a:cubicBezTo>
                  <a:cubicBezTo>
                    <a:pt x="402" y="45"/>
                    <a:pt x="416" y="28"/>
                    <a:pt x="423" y="7"/>
                  </a:cubicBezTo>
                  <a:cubicBezTo>
                    <a:pt x="406" y="17"/>
                    <a:pt x="387" y="24"/>
                    <a:pt x="366" y="28"/>
                  </a:cubicBezTo>
                  <a:cubicBezTo>
                    <a:pt x="350" y="11"/>
                    <a:pt x="327" y="0"/>
                    <a:pt x="301" y="0"/>
                  </a:cubicBezTo>
                  <a:cubicBezTo>
                    <a:pt x="252" y="0"/>
                    <a:pt x="212" y="40"/>
                    <a:pt x="212" y="89"/>
                  </a:cubicBezTo>
                  <a:cubicBezTo>
                    <a:pt x="212" y="96"/>
                    <a:pt x="213" y="103"/>
                    <a:pt x="214" y="110"/>
                  </a:cubicBezTo>
                  <a:cubicBezTo>
                    <a:pt x="140" y="106"/>
                    <a:pt x="74" y="71"/>
                    <a:pt x="30" y="17"/>
                  </a:cubicBezTo>
                  <a:cubicBezTo>
                    <a:pt x="22" y="30"/>
                    <a:pt x="18" y="45"/>
                    <a:pt x="18" y="61"/>
                  </a:cubicBezTo>
                  <a:cubicBezTo>
                    <a:pt x="18" y="92"/>
                    <a:pt x="34" y="120"/>
                    <a:pt x="58" y="136"/>
                  </a:cubicBezTo>
                  <a:cubicBezTo>
                    <a:pt x="43" y="135"/>
                    <a:pt x="29" y="131"/>
                    <a:pt x="17" y="125"/>
                  </a:cubicBezTo>
                  <a:lnTo>
                    <a:pt x="17" y="126"/>
                  </a:lnTo>
                  <a:cubicBezTo>
                    <a:pt x="17" y="169"/>
                    <a:pt x="48" y="205"/>
                    <a:pt x="89" y="213"/>
                  </a:cubicBezTo>
                  <a:cubicBezTo>
                    <a:pt x="81" y="215"/>
                    <a:pt x="74" y="216"/>
                    <a:pt x="65" y="216"/>
                  </a:cubicBezTo>
                  <a:cubicBezTo>
                    <a:pt x="60" y="216"/>
                    <a:pt x="54" y="216"/>
                    <a:pt x="49" y="215"/>
                  </a:cubicBezTo>
                  <a:cubicBezTo>
                    <a:pt x="60" y="250"/>
                    <a:pt x="93" y="276"/>
                    <a:pt x="132" y="277"/>
                  </a:cubicBezTo>
                  <a:cubicBezTo>
                    <a:pt x="101" y="301"/>
                    <a:pt x="63" y="315"/>
                    <a:pt x="21" y="315"/>
                  </a:cubicBezTo>
                  <a:cubicBezTo>
                    <a:pt x="14" y="315"/>
                    <a:pt x="7" y="314"/>
                    <a:pt x="0" y="314"/>
                  </a:cubicBezTo>
                  <a:cubicBezTo>
                    <a:pt x="39" y="339"/>
                    <a:pt x="86" y="354"/>
                    <a:pt x="137" y="354"/>
                  </a:cubicBezTo>
                  <a:close/>
                </a:path>
              </a:pathLst>
            </a:custGeom>
            <a:solidFill>
              <a:srgbClr val="FEFEF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53" name="Google Shape;453;p11"/>
            <p:cNvPicPr preferRelativeResize="0"/>
            <p:nvPr/>
          </p:nvPicPr>
          <p:blipFill rotWithShape="1">
            <a:blip r:embed="rId3">
              <a:alphaModFix/>
            </a:blip>
            <a:srcRect/>
            <a:stretch/>
          </p:blipFill>
          <p:spPr>
            <a:xfrm>
              <a:off x="10423525" y="6361112"/>
              <a:ext cx="344488" cy="342900"/>
            </a:xfrm>
            <a:prstGeom prst="rect">
              <a:avLst/>
            </a:prstGeom>
            <a:noFill/>
            <a:ln>
              <a:noFill/>
            </a:ln>
          </p:spPr>
        </p:pic>
        <p:pic>
          <p:nvPicPr>
            <p:cNvPr id="454" name="Google Shape;454;p11"/>
            <p:cNvPicPr preferRelativeResize="0"/>
            <p:nvPr/>
          </p:nvPicPr>
          <p:blipFill rotWithShape="1">
            <a:blip r:embed="rId4">
              <a:alphaModFix/>
            </a:blip>
            <a:srcRect/>
            <a:stretch/>
          </p:blipFill>
          <p:spPr>
            <a:xfrm>
              <a:off x="11639550" y="6362700"/>
              <a:ext cx="341313" cy="341313"/>
            </a:xfrm>
            <a:prstGeom prst="rect">
              <a:avLst/>
            </a:prstGeom>
            <a:noFill/>
            <a:ln>
              <a:noFill/>
            </a:ln>
          </p:spPr>
        </p:pic>
        <p:sp>
          <p:nvSpPr>
            <p:cNvPr id="455" name="Google Shape;455;p11"/>
            <p:cNvSpPr/>
            <p:nvPr/>
          </p:nvSpPr>
          <p:spPr>
            <a:xfrm>
              <a:off x="178179" y="6248487"/>
              <a:ext cx="300634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FFFF"/>
                  </a:solidFill>
                  <a:latin typeface="Calibri"/>
                  <a:ea typeface="Calibri"/>
                  <a:cs typeface="Calibri"/>
                  <a:sym typeface="Calibri"/>
                </a:rPr>
                <a:t>#N3CSDPA</a:t>
              </a:r>
              <a:endParaRPr/>
            </a:p>
          </p:txBody>
        </p:sp>
        <p:sp>
          <p:nvSpPr>
            <p:cNvPr id="456" name="Google Shape;456;p11"/>
            <p:cNvSpPr/>
            <p:nvPr/>
          </p:nvSpPr>
          <p:spPr>
            <a:xfrm>
              <a:off x="4763" y="12276"/>
              <a:ext cx="12192759" cy="9049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57" name="Google Shape;457;p11"/>
            <p:cNvGrpSpPr/>
            <p:nvPr/>
          </p:nvGrpSpPr>
          <p:grpSpPr>
            <a:xfrm>
              <a:off x="78375" y="78372"/>
              <a:ext cx="12035243" cy="949767"/>
              <a:chOff x="-5921" y="-12945"/>
              <a:chExt cx="12203442" cy="1062295"/>
            </a:xfrm>
          </p:grpSpPr>
          <p:pic>
            <p:nvPicPr>
              <p:cNvPr id="458" name="Google Shape;458;p11"/>
              <p:cNvPicPr preferRelativeResize="0"/>
              <p:nvPr/>
            </p:nvPicPr>
            <p:blipFill rotWithShape="1">
              <a:blip r:embed="rId5">
                <a:alphaModFix/>
              </a:blip>
              <a:srcRect/>
              <a:stretch/>
            </p:blipFill>
            <p:spPr>
              <a:xfrm>
                <a:off x="-5921" y="-5142"/>
                <a:ext cx="2331720" cy="1054492"/>
              </a:xfrm>
              <a:prstGeom prst="rect">
                <a:avLst/>
              </a:prstGeom>
              <a:noFill/>
              <a:ln>
                <a:noFill/>
              </a:ln>
            </p:spPr>
          </p:pic>
          <p:pic>
            <p:nvPicPr>
              <p:cNvPr id="459" name="Google Shape;459;p11" descr="2020 Silver Gold Png Clipart - Transparent Png Clipart 2020 Gold Png, Png  Download , Transparent Png Image - PNGitem"/>
              <p:cNvPicPr preferRelativeResize="0"/>
              <p:nvPr/>
            </p:nvPicPr>
            <p:blipFill rotWithShape="1">
              <a:blip r:embed="rId6">
                <a:alphaModFix/>
              </a:blip>
              <a:srcRect/>
              <a:stretch/>
            </p:blipFill>
            <p:spPr>
              <a:xfrm>
                <a:off x="11212084" y="-12945"/>
                <a:ext cx="985437" cy="812780"/>
              </a:xfrm>
              <a:prstGeom prst="rect">
                <a:avLst/>
              </a:prstGeom>
              <a:noFill/>
              <a:ln>
                <a:noFill/>
              </a:ln>
            </p:spPr>
          </p:pic>
          <p:pic>
            <p:nvPicPr>
              <p:cNvPr id="460" name="Google Shape;460;p11"/>
              <p:cNvPicPr preferRelativeResize="0"/>
              <p:nvPr/>
            </p:nvPicPr>
            <p:blipFill rotWithShape="1">
              <a:blip r:embed="rId7">
                <a:alphaModFix/>
              </a:blip>
              <a:srcRect l="30913" r="19589"/>
              <a:stretch/>
            </p:blipFill>
            <p:spPr>
              <a:xfrm>
                <a:off x="4997831" y="5707"/>
                <a:ext cx="2331720" cy="900311"/>
              </a:xfrm>
              <a:prstGeom prst="rect">
                <a:avLst/>
              </a:prstGeom>
              <a:noFill/>
              <a:ln>
                <a:noFill/>
              </a:ln>
            </p:spPr>
          </p:pic>
          <p:pic>
            <p:nvPicPr>
              <p:cNvPr id="461" name="Google Shape;461;p11"/>
              <p:cNvPicPr preferRelativeResize="0"/>
              <p:nvPr/>
            </p:nvPicPr>
            <p:blipFill rotWithShape="1">
              <a:blip r:embed="rId8">
                <a:alphaModFix/>
              </a:blip>
              <a:srcRect l="38110" t="-2" b="-3877"/>
              <a:stretch/>
            </p:blipFill>
            <p:spPr>
              <a:xfrm>
                <a:off x="7501447" y="-5142"/>
                <a:ext cx="1822758" cy="897380"/>
              </a:xfrm>
              <a:prstGeom prst="rect">
                <a:avLst/>
              </a:prstGeom>
              <a:noFill/>
              <a:ln>
                <a:noFill/>
              </a:ln>
            </p:spPr>
          </p:pic>
          <p:pic>
            <p:nvPicPr>
              <p:cNvPr id="462" name="Google Shape;462;p11"/>
              <p:cNvPicPr preferRelativeResize="0"/>
              <p:nvPr/>
            </p:nvPicPr>
            <p:blipFill rotWithShape="1">
              <a:blip r:embed="rId9">
                <a:alphaModFix/>
              </a:blip>
              <a:srcRect l="33266" t="9358" r="8706" b="37265"/>
              <a:stretch/>
            </p:blipFill>
            <p:spPr>
              <a:xfrm>
                <a:off x="2497696" y="5707"/>
                <a:ext cx="2328239" cy="914400"/>
              </a:xfrm>
              <a:prstGeom prst="rect">
                <a:avLst/>
              </a:prstGeom>
              <a:noFill/>
              <a:ln>
                <a:noFill/>
              </a:ln>
            </p:spPr>
          </p:pic>
          <p:pic>
            <p:nvPicPr>
              <p:cNvPr id="463" name="Google Shape;463;p11"/>
              <p:cNvPicPr preferRelativeResize="0"/>
              <p:nvPr/>
            </p:nvPicPr>
            <p:blipFill rotWithShape="1">
              <a:blip r:embed="rId10">
                <a:alphaModFix/>
              </a:blip>
              <a:srcRect l="41992" t="2" r="7850" b="3049"/>
              <a:stretch/>
            </p:blipFill>
            <p:spPr>
              <a:xfrm>
                <a:off x="9467696" y="12276"/>
                <a:ext cx="1635733" cy="787559"/>
              </a:xfrm>
              <a:prstGeom prst="rect">
                <a:avLst/>
              </a:prstGeom>
              <a:noFill/>
              <a:ln>
                <a:noFill/>
              </a:ln>
            </p:spPr>
          </p:pic>
        </p:grpSp>
      </p:grpSp>
      <p:pic>
        <p:nvPicPr>
          <p:cNvPr id="464" name="Google Shape;464;p11"/>
          <p:cNvPicPr preferRelativeResize="0"/>
          <p:nvPr/>
        </p:nvPicPr>
        <p:blipFill rotWithShape="1">
          <a:blip r:embed="rId11">
            <a:alphaModFix/>
          </a:blip>
          <a:srcRect/>
          <a:stretch/>
        </p:blipFill>
        <p:spPr>
          <a:xfrm>
            <a:off x="5710401" y="1848608"/>
            <a:ext cx="6173624" cy="4238475"/>
          </a:xfrm>
          <a:prstGeom prst="rect">
            <a:avLst/>
          </a:prstGeom>
          <a:noFill/>
          <a:ln>
            <a:noFill/>
          </a:ln>
        </p:spPr>
      </p:pic>
      <p:pic>
        <p:nvPicPr>
          <p:cNvPr id="465" name="Google Shape;465;p11"/>
          <p:cNvPicPr preferRelativeResize="0"/>
          <p:nvPr/>
        </p:nvPicPr>
        <p:blipFill rotWithShape="1">
          <a:blip r:embed="rId12">
            <a:alphaModFix/>
          </a:blip>
          <a:srcRect/>
          <a:stretch/>
        </p:blipFill>
        <p:spPr>
          <a:xfrm>
            <a:off x="582425" y="2910329"/>
            <a:ext cx="4810125" cy="2143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grpSp>
        <p:nvGrpSpPr>
          <p:cNvPr id="128" name="Google Shape;128;p3"/>
          <p:cNvGrpSpPr/>
          <p:nvPr/>
        </p:nvGrpSpPr>
        <p:grpSpPr>
          <a:xfrm>
            <a:off x="-3175" y="4763"/>
            <a:ext cx="12196763" cy="6845300"/>
            <a:chOff x="0" y="12276"/>
            <a:chExt cx="12197522" cy="6845724"/>
          </a:xfrm>
        </p:grpSpPr>
        <p:sp>
          <p:nvSpPr>
            <p:cNvPr id="129" name="Google Shape;129;p3"/>
            <p:cNvSpPr/>
            <p:nvPr/>
          </p:nvSpPr>
          <p:spPr>
            <a:xfrm>
              <a:off x="0" y="6207125"/>
              <a:ext cx="12192000" cy="650875"/>
            </a:xfrm>
            <a:custGeom>
              <a:avLst/>
              <a:gdLst/>
              <a:ahLst/>
              <a:cxnLst/>
              <a:rect l="l" t="t" r="r" b="b"/>
              <a:pathLst>
                <a:path w="12799" h="680" extrusionOk="0">
                  <a:moveTo>
                    <a:pt x="0" y="0"/>
                  </a:moveTo>
                  <a:lnTo>
                    <a:pt x="0" y="0"/>
                  </a:lnTo>
                  <a:lnTo>
                    <a:pt x="12799" y="0"/>
                  </a:lnTo>
                  <a:lnTo>
                    <a:pt x="12799" y="680"/>
                  </a:lnTo>
                  <a:lnTo>
                    <a:pt x="0" y="680"/>
                  </a:lnTo>
                  <a:lnTo>
                    <a:pt x="0" y="0"/>
                  </a:lnTo>
                  <a:close/>
                  <a:moveTo>
                    <a:pt x="12222" y="518"/>
                  </a:moveTo>
                  <a:lnTo>
                    <a:pt x="12222" y="518"/>
                  </a:lnTo>
                  <a:lnTo>
                    <a:pt x="12576" y="518"/>
                  </a:lnTo>
                  <a:lnTo>
                    <a:pt x="12576" y="164"/>
                  </a:lnTo>
                  <a:lnTo>
                    <a:pt x="12222" y="164"/>
                  </a:lnTo>
                  <a:lnTo>
                    <a:pt x="12222" y="518"/>
                  </a:lnTo>
                  <a:close/>
                  <a:moveTo>
                    <a:pt x="10951" y="518"/>
                  </a:moveTo>
                  <a:lnTo>
                    <a:pt x="10951" y="518"/>
                  </a:lnTo>
                  <a:lnTo>
                    <a:pt x="11305" y="518"/>
                  </a:lnTo>
                  <a:lnTo>
                    <a:pt x="11305" y="164"/>
                  </a:lnTo>
                  <a:lnTo>
                    <a:pt x="10951" y="164"/>
                  </a:lnTo>
                  <a:lnTo>
                    <a:pt x="10951" y="518"/>
                  </a:lnTo>
                  <a:close/>
                </a:path>
              </a:pathLst>
            </a:custGeom>
            <a:solidFill>
              <a:srgbClr val="2CAE2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0" name="Google Shape;130;p3"/>
            <p:cNvSpPr/>
            <p:nvPr/>
          </p:nvSpPr>
          <p:spPr>
            <a:xfrm>
              <a:off x="11034713" y="6364287"/>
              <a:ext cx="415925" cy="338138"/>
            </a:xfrm>
            <a:custGeom>
              <a:avLst/>
              <a:gdLst/>
              <a:ahLst/>
              <a:cxnLst/>
              <a:rect l="l" t="t" r="r" b="b"/>
              <a:pathLst>
                <a:path w="435" h="354" extrusionOk="0">
                  <a:moveTo>
                    <a:pt x="137" y="354"/>
                  </a:moveTo>
                  <a:lnTo>
                    <a:pt x="137" y="354"/>
                  </a:lnTo>
                  <a:cubicBezTo>
                    <a:pt x="301" y="354"/>
                    <a:pt x="391" y="218"/>
                    <a:pt x="391" y="100"/>
                  </a:cubicBezTo>
                  <a:cubicBezTo>
                    <a:pt x="391" y="96"/>
                    <a:pt x="391" y="92"/>
                    <a:pt x="390" y="88"/>
                  </a:cubicBezTo>
                  <a:cubicBezTo>
                    <a:pt x="408" y="76"/>
                    <a:pt x="423" y="60"/>
                    <a:pt x="435" y="42"/>
                  </a:cubicBezTo>
                  <a:cubicBezTo>
                    <a:pt x="419" y="49"/>
                    <a:pt x="402" y="54"/>
                    <a:pt x="384" y="56"/>
                  </a:cubicBezTo>
                  <a:cubicBezTo>
                    <a:pt x="402" y="45"/>
                    <a:pt x="416" y="28"/>
                    <a:pt x="423" y="7"/>
                  </a:cubicBezTo>
                  <a:cubicBezTo>
                    <a:pt x="406" y="17"/>
                    <a:pt x="387" y="24"/>
                    <a:pt x="366" y="28"/>
                  </a:cubicBezTo>
                  <a:cubicBezTo>
                    <a:pt x="350" y="11"/>
                    <a:pt x="327" y="0"/>
                    <a:pt x="301" y="0"/>
                  </a:cubicBezTo>
                  <a:cubicBezTo>
                    <a:pt x="252" y="0"/>
                    <a:pt x="212" y="40"/>
                    <a:pt x="212" y="89"/>
                  </a:cubicBezTo>
                  <a:cubicBezTo>
                    <a:pt x="212" y="96"/>
                    <a:pt x="213" y="103"/>
                    <a:pt x="214" y="110"/>
                  </a:cubicBezTo>
                  <a:cubicBezTo>
                    <a:pt x="140" y="106"/>
                    <a:pt x="74" y="71"/>
                    <a:pt x="30" y="17"/>
                  </a:cubicBezTo>
                  <a:cubicBezTo>
                    <a:pt x="22" y="30"/>
                    <a:pt x="18" y="45"/>
                    <a:pt x="18" y="61"/>
                  </a:cubicBezTo>
                  <a:cubicBezTo>
                    <a:pt x="18" y="92"/>
                    <a:pt x="34" y="120"/>
                    <a:pt x="58" y="136"/>
                  </a:cubicBezTo>
                  <a:cubicBezTo>
                    <a:pt x="43" y="135"/>
                    <a:pt x="29" y="131"/>
                    <a:pt x="17" y="125"/>
                  </a:cubicBezTo>
                  <a:lnTo>
                    <a:pt x="17" y="126"/>
                  </a:lnTo>
                  <a:cubicBezTo>
                    <a:pt x="17" y="169"/>
                    <a:pt x="48" y="205"/>
                    <a:pt x="89" y="213"/>
                  </a:cubicBezTo>
                  <a:cubicBezTo>
                    <a:pt x="81" y="215"/>
                    <a:pt x="74" y="216"/>
                    <a:pt x="65" y="216"/>
                  </a:cubicBezTo>
                  <a:cubicBezTo>
                    <a:pt x="60" y="216"/>
                    <a:pt x="54" y="216"/>
                    <a:pt x="49" y="215"/>
                  </a:cubicBezTo>
                  <a:cubicBezTo>
                    <a:pt x="60" y="250"/>
                    <a:pt x="93" y="276"/>
                    <a:pt x="132" y="277"/>
                  </a:cubicBezTo>
                  <a:cubicBezTo>
                    <a:pt x="101" y="301"/>
                    <a:pt x="63" y="315"/>
                    <a:pt x="21" y="315"/>
                  </a:cubicBezTo>
                  <a:cubicBezTo>
                    <a:pt x="14" y="315"/>
                    <a:pt x="7" y="314"/>
                    <a:pt x="0" y="314"/>
                  </a:cubicBezTo>
                  <a:cubicBezTo>
                    <a:pt x="39" y="339"/>
                    <a:pt x="86" y="354"/>
                    <a:pt x="137" y="354"/>
                  </a:cubicBezTo>
                  <a:close/>
                </a:path>
              </a:pathLst>
            </a:custGeom>
            <a:solidFill>
              <a:srgbClr val="FEFEF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31" name="Google Shape;131;p3"/>
            <p:cNvPicPr preferRelativeResize="0"/>
            <p:nvPr/>
          </p:nvPicPr>
          <p:blipFill rotWithShape="1">
            <a:blip r:embed="rId3">
              <a:alphaModFix/>
            </a:blip>
            <a:srcRect/>
            <a:stretch/>
          </p:blipFill>
          <p:spPr>
            <a:xfrm>
              <a:off x="10423525" y="6361112"/>
              <a:ext cx="344488" cy="342900"/>
            </a:xfrm>
            <a:prstGeom prst="rect">
              <a:avLst/>
            </a:prstGeom>
            <a:noFill/>
            <a:ln>
              <a:noFill/>
            </a:ln>
          </p:spPr>
        </p:pic>
        <p:pic>
          <p:nvPicPr>
            <p:cNvPr id="132" name="Google Shape;132;p3"/>
            <p:cNvPicPr preferRelativeResize="0"/>
            <p:nvPr/>
          </p:nvPicPr>
          <p:blipFill rotWithShape="1">
            <a:blip r:embed="rId4">
              <a:alphaModFix/>
            </a:blip>
            <a:srcRect/>
            <a:stretch/>
          </p:blipFill>
          <p:spPr>
            <a:xfrm>
              <a:off x="11639550" y="6362700"/>
              <a:ext cx="341313" cy="341313"/>
            </a:xfrm>
            <a:prstGeom prst="rect">
              <a:avLst/>
            </a:prstGeom>
            <a:noFill/>
            <a:ln>
              <a:noFill/>
            </a:ln>
          </p:spPr>
        </p:pic>
        <p:sp>
          <p:nvSpPr>
            <p:cNvPr id="133" name="Google Shape;133;p3"/>
            <p:cNvSpPr/>
            <p:nvPr/>
          </p:nvSpPr>
          <p:spPr>
            <a:xfrm>
              <a:off x="178179" y="6248487"/>
              <a:ext cx="300634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FFFF"/>
                  </a:solidFill>
                  <a:latin typeface="Calibri"/>
                  <a:ea typeface="Calibri"/>
                  <a:cs typeface="Calibri"/>
                  <a:sym typeface="Calibri"/>
                </a:rPr>
                <a:t>#N3CSDPA</a:t>
              </a:r>
              <a:endParaRPr/>
            </a:p>
          </p:txBody>
        </p:sp>
        <p:sp>
          <p:nvSpPr>
            <p:cNvPr id="134" name="Google Shape;134;p3"/>
            <p:cNvSpPr/>
            <p:nvPr/>
          </p:nvSpPr>
          <p:spPr>
            <a:xfrm>
              <a:off x="4763" y="12276"/>
              <a:ext cx="12192759" cy="9049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35" name="Google Shape;135;p3"/>
            <p:cNvGrpSpPr/>
            <p:nvPr/>
          </p:nvGrpSpPr>
          <p:grpSpPr>
            <a:xfrm>
              <a:off x="78375" y="78372"/>
              <a:ext cx="12035243" cy="949767"/>
              <a:chOff x="-5921" y="-12945"/>
              <a:chExt cx="12203442" cy="1062295"/>
            </a:xfrm>
          </p:grpSpPr>
          <p:pic>
            <p:nvPicPr>
              <p:cNvPr id="136" name="Google Shape;136;p3"/>
              <p:cNvPicPr preferRelativeResize="0"/>
              <p:nvPr/>
            </p:nvPicPr>
            <p:blipFill rotWithShape="1">
              <a:blip r:embed="rId5">
                <a:alphaModFix/>
              </a:blip>
              <a:srcRect/>
              <a:stretch/>
            </p:blipFill>
            <p:spPr>
              <a:xfrm>
                <a:off x="-5921" y="-5142"/>
                <a:ext cx="2331720" cy="1054492"/>
              </a:xfrm>
              <a:prstGeom prst="rect">
                <a:avLst/>
              </a:prstGeom>
              <a:noFill/>
              <a:ln>
                <a:noFill/>
              </a:ln>
            </p:spPr>
          </p:pic>
          <p:pic>
            <p:nvPicPr>
              <p:cNvPr id="137" name="Google Shape;137;p3" descr="2020 Silver Gold Png Clipart - Transparent Png Clipart 2020 Gold Png, Png  Download , Transparent Png Image - PNGitem"/>
              <p:cNvPicPr preferRelativeResize="0"/>
              <p:nvPr/>
            </p:nvPicPr>
            <p:blipFill rotWithShape="1">
              <a:blip r:embed="rId6">
                <a:alphaModFix/>
              </a:blip>
              <a:srcRect/>
              <a:stretch/>
            </p:blipFill>
            <p:spPr>
              <a:xfrm>
                <a:off x="11212084" y="-12945"/>
                <a:ext cx="985437" cy="812780"/>
              </a:xfrm>
              <a:prstGeom prst="rect">
                <a:avLst/>
              </a:prstGeom>
              <a:noFill/>
              <a:ln>
                <a:noFill/>
              </a:ln>
            </p:spPr>
          </p:pic>
          <p:pic>
            <p:nvPicPr>
              <p:cNvPr id="138" name="Google Shape;138;p3"/>
              <p:cNvPicPr preferRelativeResize="0"/>
              <p:nvPr/>
            </p:nvPicPr>
            <p:blipFill rotWithShape="1">
              <a:blip r:embed="rId7">
                <a:alphaModFix/>
              </a:blip>
              <a:srcRect l="30913" r="19589"/>
              <a:stretch/>
            </p:blipFill>
            <p:spPr>
              <a:xfrm>
                <a:off x="4997831" y="5707"/>
                <a:ext cx="2331720" cy="900311"/>
              </a:xfrm>
              <a:prstGeom prst="rect">
                <a:avLst/>
              </a:prstGeom>
              <a:noFill/>
              <a:ln>
                <a:noFill/>
              </a:ln>
            </p:spPr>
          </p:pic>
          <p:pic>
            <p:nvPicPr>
              <p:cNvPr id="139" name="Google Shape;139;p3"/>
              <p:cNvPicPr preferRelativeResize="0"/>
              <p:nvPr/>
            </p:nvPicPr>
            <p:blipFill rotWithShape="1">
              <a:blip r:embed="rId8">
                <a:alphaModFix/>
              </a:blip>
              <a:srcRect l="38110" t="-2" b="-3877"/>
              <a:stretch/>
            </p:blipFill>
            <p:spPr>
              <a:xfrm>
                <a:off x="7501447" y="-5142"/>
                <a:ext cx="1822758" cy="897380"/>
              </a:xfrm>
              <a:prstGeom prst="rect">
                <a:avLst/>
              </a:prstGeom>
              <a:noFill/>
              <a:ln>
                <a:noFill/>
              </a:ln>
            </p:spPr>
          </p:pic>
          <p:pic>
            <p:nvPicPr>
              <p:cNvPr id="140" name="Google Shape;140;p3"/>
              <p:cNvPicPr preferRelativeResize="0"/>
              <p:nvPr/>
            </p:nvPicPr>
            <p:blipFill rotWithShape="1">
              <a:blip r:embed="rId9">
                <a:alphaModFix/>
              </a:blip>
              <a:srcRect l="33266" t="9358" r="8706" b="37265"/>
              <a:stretch/>
            </p:blipFill>
            <p:spPr>
              <a:xfrm>
                <a:off x="2497696" y="5707"/>
                <a:ext cx="2328239" cy="914400"/>
              </a:xfrm>
              <a:prstGeom prst="rect">
                <a:avLst/>
              </a:prstGeom>
              <a:noFill/>
              <a:ln>
                <a:noFill/>
              </a:ln>
            </p:spPr>
          </p:pic>
          <p:pic>
            <p:nvPicPr>
              <p:cNvPr id="141" name="Google Shape;141;p3"/>
              <p:cNvPicPr preferRelativeResize="0"/>
              <p:nvPr/>
            </p:nvPicPr>
            <p:blipFill rotWithShape="1">
              <a:blip r:embed="rId10">
                <a:alphaModFix/>
              </a:blip>
              <a:srcRect l="41992" t="2" r="7850" b="3049"/>
              <a:stretch/>
            </p:blipFill>
            <p:spPr>
              <a:xfrm>
                <a:off x="9467696" y="12276"/>
                <a:ext cx="1635733" cy="787559"/>
              </a:xfrm>
              <a:prstGeom prst="rect">
                <a:avLst/>
              </a:prstGeom>
              <a:noFill/>
              <a:ln>
                <a:noFill/>
              </a:ln>
            </p:spPr>
          </p:pic>
        </p:grpSp>
      </p:grpSp>
      <p:sp>
        <p:nvSpPr>
          <p:cNvPr id="142" name="Google Shape;142;p3"/>
          <p:cNvSpPr txBox="1">
            <a:spLocks noGrp="1"/>
          </p:cNvSpPr>
          <p:nvPr>
            <p:ph type="title"/>
          </p:nvPr>
        </p:nvSpPr>
        <p:spPr>
          <a:xfrm>
            <a:off x="631825" y="1571625"/>
            <a:ext cx="10515600" cy="622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4000" b="1"/>
              <a:t>Introduction to Self-Service</a:t>
            </a:r>
            <a:endParaRPr/>
          </a:p>
        </p:txBody>
      </p:sp>
      <p:pic>
        <p:nvPicPr>
          <p:cNvPr id="143" name="Google Shape;143;p3"/>
          <p:cNvPicPr preferRelativeResize="0"/>
          <p:nvPr/>
        </p:nvPicPr>
        <p:blipFill rotWithShape="1">
          <a:blip r:embed="rId11">
            <a:alphaModFix/>
          </a:blip>
          <a:srcRect/>
          <a:stretch/>
        </p:blipFill>
        <p:spPr>
          <a:xfrm>
            <a:off x="2211436" y="2235285"/>
            <a:ext cx="7626494" cy="34969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grpSp>
        <p:nvGrpSpPr>
          <p:cNvPr id="470" name="Google Shape;470;p12"/>
          <p:cNvGrpSpPr/>
          <p:nvPr/>
        </p:nvGrpSpPr>
        <p:grpSpPr>
          <a:xfrm>
            <a:off x="-3175" y="4763"/>
            <a:ext cx="12196763" cy="6845300"/>
            <a:chOff x="0" y="12276"/>
            <a:chExt cx="12197522" cy="6845724"/>
          </a:xfrm>
        </p:grpSpPr>
        <p:sp>
          <p:nvSpPr>
            <p:cNvPr id="471" name="Google Shape;471;p12"/>
            <p:cNvSpPr/>
            <p:nvPr/>
          </p:nvSpPr>
          <p:spPr>
            <a:xfrm>
              <a:off x="0" y="6207125"/>
              <a:ext cx="12192000" cy="650875"/>
            </a:xfrm>
            <a:custGeom>
              <a:avLst/>
              <a:gdLst/>
              <a:ahLst/>
              <a:cxnLst/>
              <a:rect l="l" t="t" r="r" b="b"/>
              <a:pathLst>
                <a:path w="12799" h="680" extrusionOk="0">
                  <a:moveTo>
                    <a:pt x="0" y="0"/>
                  </a:moveTo>
                  <a:lnTo>
                    <a:pt x="0" y="0"/>
                  </a:lnTo>
                  <a:lnTo>
                    <a:pt x="12799" y="0"/>
                  </a:lnTo>
                  <a:lnTo>
                    <a:pt x="12799" y="680"/>
                  </a:lnTo>
                  <a:lnTo>
                    <a:pt x="0" y="680"/>
                  </a:lnTo>
                  <a:lnTo>
                    <a:pt x="0" y="0"/>
                  </a:lnTo>
                  <a:close/>
                  <a:moveTo>
                    <a:pt x="12222" y="518"/>
                  </a:moveTo>
                  <a:lnTo>
                    <a:pt x="12222" y="518"/>
                  </a:lnTo>
                  <a:lnTo>
                    <a:pt x="12576" y="518"/>
                  </a:lnTo>
                  <a:lnTo>
                    <a:pt x="12576" y="164"/>
                  </a:lnTo>
                  <a:lnTo>
                    <a:pt x="12222" y="164"/>
                  </a:lnTo>
                  <a:lnTo>
                    <a:pt x="12222" y="518"/>
                  </a:lnTo>
                  <a:close/>
                  <a:moveTo>
                    <a:pt x="10951" y="518"/>
                  </a:moveTo>
                  <a:lnTo>
                    <a:pt x="10951" y="518"/>
                  </a:lnTo>
                  <a:lnTo>
                    <a:pt x="11305" y="518"/>
                  </a:lnTo>
                  <a:lnTo>
                    <a:pt x="11305" y="164"/>
                  </a:lnTo>
                  <a:lnTo>
                    <a:pt x="10951" y="164"/>
                  </a:lnTo>
                  <a:lnTo>
                    <a:pt x="10951" y="518"/>
                  </a:lnTo>
                  <a:close/>
                </a:path>
              </a:pathLst>
            </a:custGeom>
            <a:solidFill>
              <a:srgbClr val="2CAE2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 name="Google Shape;472;p12"/>
            <p:cNvSpPr/>
            <p:nvPr/>
          </p:nvSpPr>
          <p:spPr>
            <a:xfrm>
              <a:off x="11034713" y="6364287"/>
              <a:ext cx="415925" cy="338138"/>
            </a:xfrm>
            <a:custGeom>
              <a:avLst/>
              <a:gdLst/>
              <a:ahLst/>
              <a:cxnLst/>
              <a:rect l="l" t="t" r="r" b="b"/>
              <a:pathLst>
                <a:path w="435" h="354" extrusionOk="0">
                  <a:moveTo>
                    <a:pt x="137" y="354"/>
                  </a:moveTo>
                  <a:lnTo>
                    <a:pt x="137" y="354"/>
                  </a:lnTo>
                  <a:cubicBezTo>
                    <a:pt x="301" y="354"/>
                    <a:pt x="391" y="218"/>
                    <a:pt x="391" y="100"/>
                  </a:cubicBezTo>
                  <a:cubicBezTo>
                    <a:pt x="391" y="96"/>
                    <a:pt x="391" y="92"/>
                    <a:pt x="390" y="88"/>
                  </a:cubicBezTo>
                  <a:cubicBezTo>
                    <a:pt x="408" y="76"/>
                    <a:pt x="423" y="60"/>
                    <a:pt x="435" y="42"/>
                  </a:cubicBezTo>
                  <a:cubicBezTo>
                    <a:pt x="419" y="49"/>
                    <a:pt x="402" y="54"/>
                    <a:pt x="384" y="56"/>
                  </a:cubicBezTo>
                  <a:cubicBezTo>
                    <a:pt x="402" y="45"/>
                    <a:pt x="416" y="28"/>
                    <a:pt x="423" y="7"/>
                  </a:cubicBezTo>
                  <a:cubicBezTo>
                    <a:pt x="406" y="17"/>
                    <a:pt x="387" y="24"/>
                    <a:pt x="366" y="28"/>
                  </a:cubicBezTo>
                  <a:cubicBezTo>
                    <a:pt x="350" y="11"/>
                    <a:pt x="327" y="0"/>
                    <a:pt x="301" y="0"/>
                  </a:cubicBezTo>
                  <a:cubicBezTo>
                    <a:pt x="252" y="0"/>
                    <a:pt x="212" y="40"/>
                    <a:pt x="212" y="89"/>
                  </a:cubicBezTo>
                  <a:cubicBezTo>
                    <a:pt x="212" y="96"/>
                    <a:pt x="213" y="103"/>
                    <a:pt x="214" y="110"/>
                  </a:cubicBezTo>
                  <a:cubicBezTo>
                    <a:pt x="140" y="106"/>
                    <a:pt x="74" y="71"/>
                    <a:pt x="30" y="17"/>
                  </a:cubicBezTo>
                  <a:cubicBezTo>
                    <a:pt x="22" y="30"/>
                    <a:pt x="18" y="45"/>
                    <a:pt x="18" y="61"/>
                  </a:cubicBezTo>
                  <a:cubicBezTo>
                    <a:pt x="18" y="92"/>
                    <a:pt x="34" y="120"/>
                    <a:pt x="58" y="136"/>
                  </a:cubicBezTo>
                  <a:cubicBezTo>
                    <a:pt x="43" y="135"/>
                    <a:pt x="29" y="131"/>
                    <a:pt x="17" y="125"/>
                  </a:cubicBezTo>
                  <a:lnTo>
                    <a:pt x="17" y="126"/>
                  </a:lnTo>
                  <a:cubicBezTo>
                    <a:pt x="17" y="169"/>
                    <a:pt x="48" y="205"/>
                    <a:pt x="89" y="213"/>
                  </a:cubicBezTo>
                  <a:cubicBezTo>
                    <a:pt x="81" y="215"/>
                    <a:pt x="74" y="216"/>
                    <a:pt x="65" y="216"/>
                  </a:cubicBezTo>
                  <a:cubicBezTo>
                    <a:pt x="60" y="216"/>
                    <a:pt x="54" y="216"/>
                    <a:pt x="49" y="215"/>
                  </a:cubicBezTo>
                  <a:cubicBezTo>
                    <a:pt x="60" y="250"/>
                    <a:pt x="93" y="276"/>
                    <a:pt x="132" y="277"/>
                  </a:cubicBezTo>
                  <a:cubicBezTo>
                    <a:pt x="101" y="301"/>
                    <a:pt x="63" y="315"/>
                    <a:pt x="21" y="315"/>
                  </a:cubicBezTo>
                  <a:cubicBezTo>
                    <a:pt x="14" y="315"/>
                    <a:pt x="7" y="314"/>
                    <a:pt x="0" y="314"/>
                  </a:cubicBezTo>
                  <a:cubicBezTo>
                    <a:pt x="39" y="339"/>
                    <a:pt x="86" y="354"/>
                    <a:pt x="137" y="354"/>
                  </a:cubicBezTo>
                  <a:close/>
                </a:path>
              </a:pathLst>
            </a:custGeom>
            <a:solidFill>
              <a:srgbClr val="FEFEF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73" name="Google Shape;473;p12"/>
            <p:cNvPicPr preferRelativeResize="0"/>
            <p:nvPr/>
          </p:nvPicPr>
          <p:blipFill rotWithShape="1">
            <a:blip r:embed="rId3">
              <a:alphaModFix/>
            </a:blip>
            <a:srcRect/>
            <a:stretch/>
          </p:blipFill>
          <p:spPr>
            <a:xfrm>
              <a:off x="10423525" y="6361112"/>
              <a:ext cx="344488" cy="342900"/>
            </a:xfrm>
            <a:prstGeom prst="rect">
              <a:avLst/>
            </a:prstGeom>
            <a:noFill/>
            <a:ln>
              <a:noFill/>
            </a:ln>
          </p:spPr>
        </p:pic>
        <p:pic>
          <p:nvPicPr>
            <p:cNvPr id="474" name="Google Shape;474;p12"/>
            <p:cNvPicPr preferRelativeResize="0"/>
            <p:nvPr/>
          </p:nvPicPr>
          <p:blipFill rotWithShape="1">
            <a:blip r:embed="rId4">
              <a:alphaModFix/>
            </a:blip>
            <a:srcRect/>
            <a:stretch/>
          </p:blipFill>
          <p:spPr>
            <a:xfrm>
              <a:off x="11639550" y="6362700"/>
              <a:ext cx="341313" cy="341313"/>
            </a:xfrm>
            <a:prstGeom prst="rect">
              <a:avLst/>
            </a:prstGeom>
            <a:noFill/>
            <a:ln>
              <a:noFill/>
            </a:ln>
          </p:spPr>
        </p:pic>
        <p:sp>
          <p:nvSpPr>
            <p:cNvPr id="475" name="Google Shape;475;p12"/>
            <p:cNvSpPr/>
            <p:nvPr/>
          </p:nvSpPr>
          <p:spPr>
            <a:xfrm>
              <a:off x="178179" y="6248487"/>
              <a:ext cx="300634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FFFF"/>
                  </a:solidFill>
                  <a:latin typeface="Calibri"/>
                  <a:ea typeface="Calibri"/>
                  <a:cs typeface="Calibri"/>
                  <a:sym typeface="Calibri"/>
                </a:rPr>
                <a:t>#N3CSDPA</a:t>
              </a:r>
              <a:endParaRPr/>
            </a:p>
          </p:txBody>
        </p:sp>
        <p:sp>
          <p:nvSpPr>
            <p:cNvPr id="476" name="Google Shape;476;p12"/>
            <p:cNvSpPr/>
            <p:nvPr/>
          </p:nvSpPr>
          <p:spPr>
            <a:xfrm>
              <a:off x="4763" y="12276"/>
              <a:ext cx="12192759" cy="9049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77" name="Google Shape;477;p12"/>
            <p:cNvGrpSpPr/>
            <p:nvPr/>
          </p:nvGrpSpPr>
          <p:grpSpPr>
            <a:xfrm>
              <a:off x="78375" y="78372"/>
              <a:ext cx="12035243" cy="949767"/>
              <a:chOff x="-5921" y="-12945"/>
              <a:chExt cx="12203442" cy="1062295"/>
            </a:xfrm>
          </p:grpSpPr>
          <p:pic>
            <p:nvPicPr>
              <p:cNvPr id="478" name="Google Shape;478;p12"/>
              <p:cNvPicPr preferRelativeResize="0"/>
              <p:nvPr/>
            </p:nvPicPr>
            <p:blipFill rotWithShape="1">
              <a:blip r:embed="rId5">
                <a:alphaModFix/>
              </a:blip>
              <a:srcRect/>
              <a:stretch/>
            </p:blipFill>
            <p:spPr>
              <a:xfrm>
                <a:off x="-5921" y="-5142"/>
                <a:ext cx="2331720" cy="1054492"/>
              </a:xfrm>
              <a:prstGeom prst="rect">
                <a:avLst/>
              </a:prstGeom>
              <a:noFill/>
              <a:ln>
                <a:noFill/>
              </a:ln>
            </p:spPr>
          </p:pic>
          <p:pic>
            <p:nvPicPr>
              <p:cNvPr id="479" name="Google Shape;479;p12" descr="2020 Silver Gold Png Clipart - Transparent Png Clipart 2020 Gold Png, Png  Download , Transparent Png Image - PNGitem"/>
              <p:cNvPicPr preferRelativeResize="0"/>
              <p:nvPr/>
            </p:nvPicPr>
            <p:blipFill rotWithShape="1">
              <a:blip r:embed="rId6">
                <a:alphaModFix/>
              </a:blip>
              <a:srcRect/>
              <a:stretch/>
            </p:blipFill>
            <p:spPr>
              <a:xfrm>
                <a:off x="11212084" y="-12945"/>
                <a:ext cx="985437" cy="812780"/>
              </a:xfrm>
              <a:prstGeom prst="rect">
                <a:avLst/>
              </a:prstGeom>
              <a:noFill/>
              <a:ln>
                <a:noFill/>
              </a:ln>
            </p:spPr>
          </p:pic>
          <p:pic>
            <p:nvPicPr>
              <p:cNvPr id="480" name="Google Shape;480;p12"/>
              <p:cNvPicPr preferRelativeResize="0"/>
              <p:nvPr/>
            </p:nvPicPr>
            <p:blipFill rotWithShape="1">
              <a:blip r:embed="rId7">
                <a:alphaModFix/>
              </a:blip>
              <a:srcRect l="30913" r="19589"/>
              <a:stretch/>
            </p:blipFill>
            <p:spPr>
              <a:xfrm>
                <a:off x="4997831" y="5707"/>
                <a:ext cx="2331720" cy="900311"/>
              </a:xfrm>
              <a:prstGeom prst="rect">
                <a:avLst/>
              </a:prstGeom>
              <a:noFill/>
              <a:ln>
                <a:noFill/>
              </a:ln>
            </p:spPr>
          </p:pic>
          <p:pic>
            <p:nvPicPr>
              <p:cNvPr id="481" name="Google Shape;481;p12"/>
              <p:cNvPicPr preferRelativeResize="0"/>
              <p:nvPr/>
            </p:nvPicPr>
            <p:blipFill rotWithShape="1">
              <a:blip r:embed="rId8">
                <a:alphaModFix/>
              </a:blip>
              <a:srcRect l="38110" t="-2" b="-3877"/>
              <a:stretch/>
            </p:blipFill>
            <p:spPr>
              <a:xfrm>
                <a:off x="7501447" y="-5142"/>
                <a:ext cx="1822758" cy="897380"/>
              </a:xfrm>
              <a:prstGeom prst="rect">
                <a:avLst/>
              </a:prstGeom>
              <a:noFill/>
              <a:ln>
                <a:noFill/>
              </a:ln>
            </p:spPr>
          </p:pic>
          <p:pic>
            <p:nvPicPr>
              <p:cNvPr id="482" name="Google Shape;482;p12"/>
              <p:cNvPicPr preferRelativeResize="0"/>
              <p:nvPr/>
            </p:nvPicPr>
            <p:blipFill rotWithShape="1">
              <a:blip r:embed="rId9">
                <a:alphaModFix/>
              </a:blip>
              <a:srcRect l="33266" t="9358" r="8706" b="37265"/>
              <a:stretch/>
            </p:blipFill>
            <p:spPr>
              <a:xfrm>
                <a:off x="2497696" y="5707"/>
                <a:ext cx="2328239" cy="914400"/>
              </a:xfrm>
              <a:prstGeom prst="rect">
                <a:avLst/>
              </a:prstGeom>
              <a:noFill/>
              <a:ln>
                <a:noFill/>
              </a:ln>
            </p:spPr>
          </p:pic>
          <p:pic>
            <p:nvPicPr>
              <p:cNvPr id="483" name="Google Shape;483;p12"/>
              <p:cNvPicPr preferRelativeResize="0"/>
              <p:nvPr/>
            </p:nvPicPr>
            <p:blipFill rotWithShape="1">
              <a:blip r:embed="rId10">
                <a:alphaModFix/>
              </a:blip>
              <a:srcRect l="41992" t="2" r="7850" b="3049"/>
              <a:stretch/>
            </p:blipFill>
            <p:spPr>
              <a:xfrm>
                <a:off x="9467696" y="12276"/>
                <a:ext cx="1635733" cy="787559"/>
              </a:xfrm>
              <a:prstGeom prst="rect">
                <a:avLst/>
              </a:prstGeom>
              <a:noFill/>
              <a:ln>
                <a:noFill/>
              </a:ln>
            </p:spPr>
          </p:pic>
        </p:grpSp>
      </p:grpSp>
      <p:sp>
        <p:nvSpPr>
          <p:cNvPr id="484" name="Google Shape;484;p12"/>
          <p:cNvSpPr txBox="1">
            <a:spLocks noGrp="1"/>
          </p:cNvSpPr>
          <p:nvPr>
            <p:ph type="title"/>
          </p:nvPr>
        </p:nvSpPr>
        <p:spPr>
          <a:xfrm>
            <a:off x="428625" y="1563688"/>
            <a:ext cx="10515600" cy="6191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600" b="1"/>
              <a:t>Questions and Discussion</a:t>
            </a:r>
            <a:endParaRPr/>
          </a:p>
        </p:txBody>
      </p:sp>
      <p:sp>
        <p:nvSpPr>
          <p:cNvPr id="485" name="Google Shape;485;p12"/>
          <p:cNvSpPr txBox="1">
            <a:spLocks noGrp="1"/>
          </p:cNvSpPr>
          <p:nvPr>
            <p:ph type="body" idx="1"/>
          </p:nvPr>
        </p:nvSpPr>
        <p:spPr>
          <a:xfrm>
            <a:off x="750887" y="2706888"/>
            <a:ext cx="5640387" cy="20460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Font typeface="Arial"/>
              <a:buNone/>
            </a:pPr>
            <a:r>
              <a:rPr lang="en-US" sz="2000"/>
              <a:t>Patrick Holyfield / </a:t>
            </a:r>
            <a:r>
              <a:rPr lang="en-US" sz="2000" u="sng">
                <a:solidFill>
                  <a:schemeClr val="hlink"/>
                </a:solidFill>
                <a:hlinkClick r:id="rId11"/>
              </a:rPr>
              <a:t>pholyfield8286@stanly.edu</a:t>
            </a:r>
            <a:endParaRPr sz="2000"/>
          </a:p>
          <a:p>
            <a:pPr marL="0" lvl="0" indent="0" algn="l" rtl="0">
              <a:lnSpc>
                <a:spcPct val="90000"/>
              </a:lnSpc>
              <a:spcBef>
                <a:spcPts val="1000"/>
              </a:spcBef>
              <a:spcAft>
                <a:spcPts val="0"/>
              </a:spcAft>
              <a:buClr>
                <a:schemeClr val="dk1"/>
              </a:buClr>
              <a:buSzPts val="2000"/>
              <a:buFont typeface="Arial"/>
              <a:buNone/>
            </a:pPr>
            <a:r>
              <a:rPr lang="en-US" sz="2000"/>
              <a:t>Ann Jones / </a:t>
            </a:r>
            <a:r>
              <a:rPr lang="en-US" sz="2000" u="sng">
                <a:solidFill>
                  <a:schemeClr val="hlink"/>
                </a:solidFill>
                <a:hlinkClick r:id="rId12"/>
              </a:rPr>
              <a:t>jonesma@faytechcc.edu</a:t>
            </a:r>
            <a:r>
              <a:rPr lang="en-US" sz="2000"/>
              <a:t> </a:t>
            </a:r>
            <a:endParaRPr/>
          </a:p>
          <a:p>
            <a:pPr marL="0" lvl="0" indent="0" algn="l" rtl="0">
              <a:lnSpc>
                <a:spcPct val="90000"/>
              </a:lnSpc>
              <a:spcBef>
                <a:spcPts val="1000"/>
              </a:spcBef>
              <a:spcAft>
                <a:spcPts val="0"/>
              </a:spcAft>
              <a:buClr>
                <a:schemeClr val="dk1"/>
              </a:buClr>
              <a:buSzPts val="2000"/>
              <a:buFont typeface="Arial"/>
              <a:buNone/>
            </a:pPr>
            <a:r>
              <a:rPr lang="en-US" sz="2000"/>
              <a:t>Emily Leslie / </a:t>
            </a:r>
            <a:r>
              <a:rPr lang="en-US" sz="2000" u="sng">
                <a:solidFill>
                  <a:schemeClr val="hlink"/>
                </a:solidFill>
                <a:hlinkClick r:id="rId13"/>
              </a:rPr>
              <a:t>eleslie8929@stanly.edu</a:t>
            </a:r>
            <a:r>
              <a:rPr lang="en-US" sz="2000"/>
              <a:t> </a:t>
            </a:r>
            <a:endParaRPr/>
          </a:p>
          <a:p>
            <a:pPr marL="0" lvl="0" indent="0" algn="l" rtl="0">
              <a:lnSpc>
                <a:spcPct val="90000"/>
              </a:lnSpc>
              <a:spcBef>
                <a:spcPts val="1000"/>
              </a:spcBef>
              <a:spcAft>
                <a:spcPts val="0"/>
              </a:spcAft>
              <a:buClr>
                <a:schemeClr val="dk1"/>
              </a:buClr>
              <a:buSzPts val="2000"/>
              <a:buFont typeface="Arial"/>
              <a:buNone/>
            </a:pPr>
            <a:r>
              <a:rPr lang="en-US" sz="2000"/>
              <a:t>Lauren Wilson / </a:t>
            </a:r>
            <a:r>
              <a:rPr lang="en-US" sz="2000" u="sng">
                <a:solidFill>
                  <a:schemeClr val="hlink"/>
                </a:solidFill>
                <a:hlinkClick r:id="rId14"/>
              </a:rPr>
              <a:t>lwilson@cfcc.edu</a:t>
            </a:r>
            <a:r>
              <a:rPr lang="en-US" sz="2000"/>
              <a:t> </a:t>
            </a:r>
            <a:endParaRPr/>
          </a:p>
          <a:p>
            <a:pPr marL="0" lvl="0" indent="0" algn="l" rtl="0">
              <a:lnSpc>
                <a:spcPct val="90000"/>
              </a:lnSpc>
              <a:spcBef>
                <a:spcPts val="1000"/>
              </a:spcBef>
              <a:spcAft>
                <a:spcPts val="0"/>
              </a:spcAft>
              <a:buClr>
                <a:schemeClr val="dk1"/>
              </a:buClr>
              <a:buSzPts val="2000"/>
              <a:buFont typeface="Arial"/>
              <a:buNone/>
            </a:pPr>
            <a:r>
              <a:rPr lang="en-US" sz="2000"/>
              <a:t>Gwendolyn Whitaker / </a:t>
            </a:r>
            <a:r>
              <a:rPr lang="en-US" sz="2000" u="sng">
                <a:solidFill>
                  <a:schemeClr val="hlink"/>
                </a:solidFill>
                <a:hlinkClick r:id="rId15"/>
              </a:rPr>
              <a:t>gwhitaker@forsythtech.edu</a:t>
            </a:r>
            <a:r>
              <a:rPr lang="en-US" sz="2000"/>
              <a:t> </a:t>
            </a:r>
            <a:endParaRPr/>
          </a:p>
        </p:txBody>
      </p:sp>
      <p:sp>
        <p:nvSpPr>
          <p:cNvPr id="486" name="Google Shape;486;p12"/>
          <p:cNvSpPr txBox="1">
            <a:spLocks noGrp="1"/>
          </p:cNvSpPr>
          <p:nvPr>
            <p:ph type="body" idx="2"/>
          </p:nvPr>
        </p:nvSpPr>
        <p:spPr>
          <a:xfrm>
            <a:off x="6518275" y="2522538"/>
            <a:ext cx="5181600" cy="329247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Font typeface="Arial"/>
              <a:buNone/>
            </a:pPr>
            <a:endParaRPr sz="3200" b="1"/>
          </a:p>
          <a:p>
            <a:pPr marL="0" lvl="0" indent="0" algn="ctr" rtl="0">
              <a:lnSpc>
                <a:spcPct val="90000"/>
              </a:lnSpc>
              <a:spcBef>
                <a:spcPts val="1000"/>
              </a:spcBef>
              <a:spcAft>
                <a:spcPts val="0"/>
              </a:spcAft>
              <a:buClr>
                <a:schemeClr val="dk1"/>
              </a:buClr>
              <a:buSzPts val="3200"/>
              <a:buFont typeface="Arial"/>
              <a:buNone/>
            </a:pPr>
            <a:r>
              <a:rPr lang="en-US" sz="3200" b="1"/>
              <a:t>Thank you for joining us today!</a:t>
            </a:r>
            <a:endParaRPr/>
          </a:p>
          <a:p>
            <a:pPr marL="0" lvl="0" indent="0" algn="l" rtl="0">
              <a:lnSpc>
                <a:spcPct val="90000"/>
              </a:lnSpc>
              <a:spcBef>
                <a:spcPts val="1000"/>
              </a:spcBef>
              <a:spcAft>
                <a:spcPts val="0"/>
              </a:spcAft>
              <a:buClr>
                <a:schemeClr val="dk1"/>
              </a:buClr>
              <a:buSzPts val="2800"/>
              <a:buFont typeface="Arial"/>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4"/>
          <p:cNvPicPr preferRelativeResize="0"/>
          <p:nvPr/>
        </p:nvPicPr>
        <p:blipFill rotWithShape="1">
          <a:blip r:embed="rId3">
            <a:alphaModFix/>
          </a:blip>
          <a:srcRect/>
          <a:stretch/>
        </p:blipFill>
        <p:spPr>
          <a:xfrm>
            <a:off x="2211436" y="2235284"/>
            <a:ext cx="7626494" cy="3504719"/>
          </a:xfrm>
          <a:prstGeom prst="rect">
            <a:avLst/>
          </a:prstGeom>
          <a:noFill/>
          <a:ln>
            <a:noFill/>
          </a:ln>
        </p:spPr>
      </p:pic>
      <p:grpSp>
        <p:nvGrpSpPr>
          <p:cNvPr id="149" name="Google Shape;149;p4"/>
          <p:cNvGrpSpPr/>
          <p:nvPr/>
        </p:nvGrpSpPr>
        <p:grpSpPr>
          <a:xfrm>
            <a:off x="-3175" y="4763"/>
            <a:ext cx="12196763" cy="6845300"/>
            <a:chOff x="0" y="12276"/>
            <a:chExt cx="12197522" cy="6845724"/>
          </a:xfrm>
        </p:grpSpPr>
        <p:sp>
          <p:nvSpPr>
            <p:cNvPr id="150" name="Google Shape;150;p4"/>
            <p:cNvSpPr/>
            <p:nvPr/>
          </p:nvSpPr>
          <p:spPr>
            <a:xfrm>
              <a:off x="0" y="6207125"/>
              <a:ext cx="12192000" cy="650875"/>
            </a:xfrm>
            <a:custGeom>
              <a:avLst/>
              <a:gdLst/>
              <a:ahLst/>
              <a:cxnLst/>
              <a:rect l="l" t="t" r="r" b="b"/>
              <a:pathLst>
                <a:path w="12799" h="680" extrusionOk="0">
                  <a:moveTo>
                    <a:pt x="0" y="0"/>
                  </a:moveTo>
                  <a:lnTo>
                    <a:pt x="0" y="0"/>
                  </a:lnTo>
                  <a:lnTo>
                    <a:pt x="12799" y="0"/>
                  </a:lnTo>
                  <a:lnTo>
                    <a:pt x="12799" y="680"/>
                  </a:lnTo>
                  <a:lnTo>
                    <a:pt x="0" y="680"/>
                  </a:lnTo>
                  <a:lnTo>
                    <a:pt x="0" y="0"/>
                  </a:lnTo>
                  <a:close/>
                  <a:moveTo>
                    <a:pt x="12222" y="518"/>
                  </a:moveTo>
                  <a:lnTo>
                    <a:pt x="12222" y="518"/>
                  </a:lnTo>
                  <a:lnTo>
                    <a:pt x="12576" y="518"/>
                  </a:lnTo>
                  <a:lnTo>
                    <a:pt x="12576" y="164"/>
                  </a:lnTo>
                  <a:lnTo>
                    <a:pt x="12222" y="164"/>
                  </a:lnTo>
                  <a:lnTo>
                    <a:pt x="12222" y="518"/>
                  </a:lnTo>
                  <a:close/>
                  <a:moveTo>
                    <a:pt x="10951" y="518"/>
                  </a:moveTo>
                  <a:lnTo>
                    <a:pt x="10951" y="518"/>
                  </a:lnTo>
                  <a:lnTo>
                    <a:pt x="11305" y="518"/>
                  </a:lnTo>
                  <a:lnTo>
                    <a:pt x="11305" y="164"/>
                  </a:lnTo>
                  <a:lnTo>
                    <a:pt x="10951" y="164"/>
                  </a:lnTo>
                  <a:lnTo>
                    <a:pt x="10951" y="518"/>
                  </a:lnTo>
                  <a:close/>
                </a:path>
              </a:pathLst>
            </a:custGeom>
            <a:solidFill>
              <a:srgbClr val="2CAE2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 name="Google Shape;151;p4"/>
            <p:cNvSpPr/>
            <p:nvPr/>
          </p:nvSpPr>
          <p:spPr>
            <a:xfrm>
              <a:off x="11034713" y="6364287"/>
              <a:ext cx="415925" cy="338138"/>
            </a:xfrm>
            <a:custGeom>
              <a:avLst/>
              <a:gdLst/>
              <a:ahLst/>
              <a:cxnLst/>
              <a:rect l="l" t="t" r="r" b="b"/>
              <a:pathLst>
                <a:path w="435" h="354" extrusionOk="0">
                  <a:moveTo>
                    <a:pt x="137" y="354"/>
                  </a:moveTo>
                  <a:lnTo>
                    <a:pt x="137" y="354"/>
                  </a:lnTo>
                  <a:cubicBezTo>
                    <a:pt x="301" y="354"/>
                    <a:pt x="391" y="218"/>
                    <a:pt x="391" y="100"/>
                  </a:cubicBezTo>
                  <a:cubicBezTo>
                    <a:pt x="391" y="96"/>
                    <a:pt x="391" y="92"/>
                    <a:pt x="390" y="88"/>
                  </a:cubicBezTo>
                  <a:cubicBezTo>
                    <a:pt x="408" y="76"/>
                    <a:pt x="423" y="60"/>
                    <a:pt x="435" y="42"/>
                  </a:cubicBezTo>
                  <a:cubicBezTo>
                    <a:pt x="419" y="49"/>
                    <a:pt x="402" y="54"/>
                    <a:pt x="384" y="56"/>
                  </a:cubicBezTo>
                  <a:cubicBezTo>
                    <a:pt x="402" y="45"/>
                    <a:pt x="416" y="28"/>
                    <a:pt x="423" y="7"/>
                  </a:cubicBezTo>
                  <a:cubicBezTo>
                    <a:pt x="406" y="17"/>
                    <a:pt x="387" y="24"/>
                    <a:pt x="366" y="28"/>
                  </a:cubicBezTo>
                  <a:cubicBezTo>
                    <a:pt x="350" y="11"/>
                    <a:pt x="327" y="0"/>
                    <a:pt x="301" y="0"/>
                  </a:cubicBezTo>
                  <a:cubicBezTo>
                    <a:pt x="252" y="0"/>
                    <a:pt x="212" y="40"/>
                    <a:pt x="212" y="89"/>
                  </a:cubicBezTo>
                  <a:cubicBezTo>
                    <a:pt x="212" y="96"/>
                    <a:pt x="213" y="103"/>
                    <a:pt x="214" y="110"/>
                  </a:cubicBezTo>
                  <a:cubicBezTo>
                    <a:pt x="140" y="106"/>
                    <a:pt x="74" y="71"/>
                    <a:pt x="30" y="17"/>
                  </a:cubicBezTo>
                  <a:cubicBezTo>
                    <a:pt x="22" y="30"/>
                    <a:pt x="18" y="45"/>
                    <a:pt x="18" y="61"/>
                  </a:cubicBezTo>
                  <a:cubicBezTo>
                    <a:pt x="18" y="92"/>
                    <a:pt x="34" y="120"/>
                    <a:pt x="58" y="136"/>
                  </a:cubicBezTo>
                  <a:cubicBezTo>
                    <a:pt x="43" y="135"/>
                    <a:pt x="29" y="131"/>
                    <a:pt x="17" y="125"/>
                  </a:cubicBezTo>
                  <a:lnTo>
                    <a:pt x="17" y="126"/>
                  </a:lnTo>
                  <a:cubicBezTo>
                    <a:pt x="17" y="169"/>
                    <a:pt x="48" y="205"/>
                    <a:pt x="89" y="213"/>
                  </a:cubicBezTo>
                  <a:cubicBezTo>
                    <a:pt x="81" y="215"/>
                    <a:pt x="74" y="216"/>
                    <a:pt x="65" y="216"/>
                  </a:cubicBezTo>
                  <a:cubicBezTo>
                    <a:pt x="60" y="216"/>
                    <a:pt x="54" y="216"/>
                    <a:pt x="49" y="215"/>
                  </a:cubicBezTo>
                  <a:cubicBezTo>
                    <a:pt x="60" y="250"/>
                    <a:pt x="93" y="276"/>
                    <a:pt x="132" y="277"/>
                  </a:cubicBezTo>
                  <a:cubicBezTo>
                    <a:pt x="101" y="301"/>
                    <a:pt x="63" y="315"/>
                    <a:pt x="21" y="315"/>
                  </a:cubicBezTo>
                  <a:cubicBezTo>
                    <a:pt x="14" y="315"/>
                    <a:pt x="7" y="314"/>
                    <a:pt x="0" y="314"/>
                  </a:cubicBezTo>
                  <a:cubicBezTo>
                    <a:pt x="39" y="339"/>
                    <a:pt x="86" y="354"/>
                    <a:pt x="137" y="354"/>
                  </a:cubicBezTo>
                  <a:close/>
                </a:path>
              </a:pathLst>
            </a:custGeom>
            <a:solidFill>
              <a:srgbClr val="FEFEF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2" name="Google Shape;152;p4"/>
            <p:cNvPicPr preferRelativeResize="0"/>
            <p:nvPr/>
          </p:nvPicPr>
          <p:blipFill rotWithShape="1">
            <a:blip r:embed="rId4">
              <a:alphaModFix/>
            </a:blip>
            <a:srcRect/>
            <a:stretch/>
          </p:blipFill>
          <p:spPr>
            <a:xfrm>
              <a:off x="10423525" y="6361112"/>
              <a:ext cx="344488" cy="342900"/>
            </a:xfrm>
            <a:prstGeom prst="rect">
              <a:avLst/>
            </a:prstGeom>
            <a:noFill/>
            <a:ln>
              <a:noFill/>
            </a:ln>
          </p:spPr>
        </p:pic>
        <p:pic>
          <p:nvPicPr>
            <p:cNvPr id="153" name="Google Shape;153;p4"/>
            <p:cNvPicPr preferRelativeResize="0"/>
            <p:nvPr/>
          </p:nvPicPr>
          <p:blipFill rotWithShape="1">
            <a:blip r:embed="rId5">
              <a:alphaModFix/>
            </a:blip>
            <a:srcRect/>
            <a:stretch/>
          </p:blipFill>
          <p:spPr>
            <a:xfrm>
              <a:off x="11639550" y="6362700"/>
              <a:ext cx="341313" cy="341313"/>
            </a:xfrm>
            <a:prstGeom prst="rect">
              <a:avLst/>
            </a:prstGeom>
            <a:noFill/>
            <a:ln>
              <a:noFill/>
            </a:ln>
          </p:spPr>
        </p:pic>
        <p:sp>
          <p:nvSpPr>
            <p:cNvPr id="154" name="Google Shape;154;p4"/>
            <p:cNvSpPr/>
            <p:nvPr/>
          </p:nvSpPr>
          <p:spPr>
            <a:xfrm>
              <a:off x="178179" y="6248487"/>
              <a:ext cx="300634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FFFF"/>
                  </a:solidFill>
                  <a:latin typeface="Calibri"/>
                  <a:ea typeface="Calibri"/>
                  <a:cs typeface="Calibri"/>
                  <a:sym typeface="Calibri"/>
                </a:rPr>
                <a:t>#N3CSDPA</a:t>
              </a:r>
              <a:endParaRPr/>
            </a:p>
          </p:txBody>
        </p:sp>
        <p:sp>
          <p:nvSpPr>
            <p:cNvPr id="155" name="Google Shape;155;p4"/>
            <p:cNvSpPr/>
            <p:nvPr/>
          </p:nvSpPr>
          <p:spPr>
            <a:xfrm>
              <a:off x="4763" y="12276"/>
              <a:ext cx="12192759" cy="9049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56" name="Google Shape;156;p4"/>
            <p:cNvGrpSpPr/>
            <p:nvPr/>
          </p:nvGrpSpPr>
          <p:grpSpPr>
            <a:xfrm>
              <a:off x="78375" y="78372"/>
              <a:ext cx="12035243" cy="949767"/>
              <a:chOff x="-5921" y="-12945"/>
              <a:chExt cx="12203442" cy="1062295"/>
            </a:xfrm>
          </p:grpSpPr>
          <p:pic>
            <p:nvPicPr>
              <p:cNvPr id="157" name="Google Shape;157;p4"/>
              <p:cNvPicPr preferRelativeResize="0"/>
              <p:nvPr/>
            </p:nvPicPr>
            <p:blipFill rotWithShape="1">
              <a:blip r:embed="rId6">
                <a:alphaModFix/>
              </a:blip>
              <a:srcRect/>
              <a:stretch/>
            </p:blipFill>
            <p:spPr>
              <a:xfrm>
                <a:off x="-5921" y="-5142"/>
                <a:ext cx="2331720" cy="1054492"/>
              </a:xfrm>
              <a:prstGeom prst="rect">
                <a:avLst/>
              </a:prstGeom>
              <a:noFill/>
              <a:ln>
                <a:noFill/>
              </a:ln>
            </p:spPr>
          </p:pic>
          <p:pic>
            <p:nvPicPr>
              <p:cNvPr id="158" name="Google Shape;158;p4" descr="2020 Silver Gold Png Clipart - Transparent Png Clipart 2020 Gold Png, Png  Download , Transparent Png Image - PNGitem"/>
              <p:cNvPicPr preferRelativeResize="0"/>
              <p:nvPr/>
            </p:nvPicPr>
            <p:blipFill rotWithShape="1">
              <a:blip r:embed="rId7">
                <a:alphaModFix/>
              </a:blip>
              <a:srcRect/>
              <a:stretch/>
            </p:blipFill>
            <p:spPr>
              <a:xfrm>
                <a:off x="11212084" y="-12945"/>
                <a:ext cx="985437" cy="812780"/>
              </a:xfrm>
              <a:prstGeom prst="rect">
                <a:avLst/>
              </a:prstGeom>
              <a:noFill/>
              <a:ln>
                <a:noFill/>
              </a:ln>
            </p:spPr>
          </p:pic>
          <p:pic>
            <p:nvPicPr>
              <p:cNvPr id="159" name="Google Shape;159;p4"/>
              <p:cNvPicPr preferRelativeResize="0"/>
              <p:nvPr/>
            </p:nvPicPr>
            <p:blipFill rotWithShape="1">
              <a:blip r:embed="rId8">
                <a:alphaModFix/>
              </a:blip>
              <a:srcRect l="30913" r="19589"/>
              <a:stretch/>
            </p:blipFill>
            <p:spPr>
              <a:xfrm>
                <a:off x="4997831" y="5707"/>
                <a:ext cx="2331720" cy="900311"/>
              </a:xfrm>
              <a:prstGeom prst="rect">
                <a:avLst/>
              </a:prstGeom>
              <a:noFill/>
              <a:ln>
                <a:noFill/>
              </a:ln>
            </p:spPr>
          </p:pic>
          <p:pic>
            <p:nvPicPr>
              <p:cNvPr id="160" name="Google Shape;160;p4"/>
              <p:cNvPicPr preferRelativeResize="0"/>
              <p:nvPr/>
            </p:nvPicPr>
            <p:blipFill rotWithShape="1">
              <a:blip r:embed="rId9">
                <a:alphaModFix/>
              </a:blip>
              <a:srcRect l="38110" t="-2" b="-3877"/>
              <a:stretch/>
            </p:blipFill>
            <p:spPr>
              <a:xfrm>
                <a:off x="7501447" y="-5142"/>
                <a:ext cx="1822758" cy="897380"/>
              </a:xfrm>
              <a:prstGeom prst="rect">
                <a:avLst/>
              </a:prstGeom>
              <a:noFill/>
              <a:ln>
                <a:noFill/>
              </a:ln>
            </p:spPr>
          </p:pic>
          <p:pic>
            <p:nvPicPr>
              <p:cNvPr id="161" name="Google Shape;161;p4"/>
              <p:cNvPicPr preferRelativeResize="0"/>
              <p:nvPr/>
            </p:nvPicPr>
            <p:blipFill rotWithShape="1">
              <a:blip r:embed="rId10">
                <a:alphaModFix/>
              </a:blip>
              <a:srcRect l="33266" t="9358" r="8706" b="37265"/>
              <a:stretch/>
            </p:blipFill>
            <p:spPr>
              <a:xfrm>
                <a:off x="2497696" y="5707"/>
                <a:ext cx="2328239" cy="914400"/>
              </a:xfrm>
              <a:prstGeom prst="rect">
                <a:avLst/>
              </a:prstGeom>
              <a:noFill/>
              <a:ln>
                <a:noFill/>
              </a:ln>
            </p:spPr>
          </p:pic>
          <p:pic>
            <p:nvPicPr>
              <p:cNvPr id="162" name="Google Shape;162;p4"/>
              <p:cNvPicPr preferRelativeResize="0"/>
              <p:nvPr/>
            </p:nvPicPr>
            <p:blipFill rotWithShape="1">
              <a:blip r:embed="rId11">
                <a:alphaModFix/>
              </a:blip>
              <a:srcRect l="41992" t="2" r="7850" b="3049"/>
              <a:stretch/>
            </p:blipFill>
            <p:spPr>
              <a:xfrm>
                <a:off x="9467696" y="12276"/>
                <a:ext cx="1635733" cy="787559"/>
              </a:xfrm>
              <a:prstGeom prst="rect">
                <a:avLst/>
              </a:prstGeom>
              <a:noFill/>
              <a:ln>
                <a:noFill/>
              </a:ln>
            </p:spPr>
          </p:pic>
        </p:grpSp>
      </p:grpSp>
      <p:sp>
        <p:nvSpPr>
          <p:cNvPr id="163" name="Google Shape;163;p4"/>
          <p:cNvSpPr txBox="1">
            <a:spLocks noGrp="1"/>
          </p:cNvSpPr>
          <p:nvPr>
            <p:ph type="title"/>
          </p:nvPr>
        </p:nvSpPr>
        <p:spPr>
          <a:xfrm>
            <a:off x="631825" y="1571625"/>
            <a:ext cx="10515600" cy="622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4000" b="1"/>
              <a:t>Introduction to Self-Service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6"/>
          <p:cNvSpPr txBox="1">
            <a:spLocks noGrp="1"/>
          </p:cNvSpPr>
          <p:nvPr>
            <p:ph type="title"/>
          </p:nvPr>
        </p:nvSpPr>
        <p:spPr>
          <a:xfrm>
            <a:off x="565043" y="892422"/>
            <a:ext cx="11188700" cy="80168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600" b="1" dirty="0"/>
              <a:t>Introduction to Self-Service</a:t>
            </a:r>
            <a:endParaRPr b="1" dirty="0"/>
          </a:p>
        </p:txBody>
      </p:sp>
      <p:sp>
        <p:nvSpPr>
          <p:cNvPr id="348" name="Google Shape;348;p6"/>
          <p:cNvSpPr txBox="1">
            <a:spLocks noGrp="1"/>
          </p:cNvSpPr>
          <p:nvPr>
            <p:ph type="body" idx="1"/>
          </p:nvPr>
        </p:nvSpPr>
        <p:spPr>
          <a:xfrm>
            <a:off x="619125" y="1694109"/>
            <a:ext cx="5181600" cy="437697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dirty="0"/>
              <a:t>Student View</a:t>
            </a:r>
          </a:p>
          <a:p>
            <a:pPr lvl="0" indent="-457200" algn="l" rtl="0">
              <a:lnSpc>
                <a:spcPct val="90000"/>
              </a:lnSpc>
              <a:spcBef>
                <a:spcPts val="0"/>
              </a:spcBef>
              <a:spcAft>
                <a:spcPts val="0"/>
              </a:spcAft>
              <a:buClr>
                <a:schemeClr val="dk1"/>
              </a:buClr>
              <a:buSzPts val="2800"/>
              <a:buFontTx/>
              <a:buChar char="-"/>
            </a:pPr>
            <a:r>
              <a:rPr lang="en-US" dirty="0"/>
              <a:t>Student Finance</a:t>
            </a:r>
          </a:p>
          <a:p>
            <a:pPr lvl="0" indent="-457200" algn="l" rtl="0">
              <a:lnSpc>
                <a:spcPct val="90000"/>
              </a:lnSpc>
              <a:spcBef>
                <a:spcPts val="0"/>
              </a:spcBef>
              <a:spcAft>
                <a:spcPts val="0"/>
              </a:spcAft>
              <a:buClr>
                <a:schemeClr val="dk1"/>
              </a:buClr>
              <a:buSzPts val="2800"/>
              <a:buFontTx/>
              <a:buChar char="-"/>
            </a:pPr>
            <a:r>
              <a:rPr lang="en-US" dirty="0"/>
              <a:t>Financial Aid</a:t>
            </a:r>
          </a:p>
          <a:p>
            <a:pPr lvl="0" indent="-457200" algn="l" rtl="0">
              <a:lnSpc>
                <a:spcPct val="90000"/>
              </a:lnSpc>
              <a:spcBef>
                <a:spcPts val="0"/>
              </a:spcBef>
              <a:spcAft>
                <a:spcPts val="0"/>
              </a:spcAft>
              <a:buClr>
                <a:schemeClr val="dk1"/>
              </a:buClr>
              <a:buSzPts val="2800"/>
              <a:buFontTx/>
              <a:buChar char="-"/>
            </a:pPr>
            <a:r>
              <a:rPr lang="en-US" dirty="0"/>
              <a:t>Tax Information</a:t>
            </a:r>
          </a:p>
          <a:p>
            <a:pPr lvl="0" indent="-457200" algn="l" rtl="0">
              <a:lnSpc>
                <a:spcPct val="90000"/>
              </a:lnSpc>
              <a:spcBef>
                <a:spcPts val="0"/>
              </a:spcBef>
              <a:spcAft>
                <a:spcPts val="0"/>
              </a:spcAft>
              <a:buClr>
                <a:schemeClr val="dk1"/>
              </a:buClr>
              <a:buSzPts val="2800"/>
              <a:buFontTx/>
              <a:buChar char="-"/>
            </a:pPr>
            <a:r>
              <a:rPr lang="en-US" dirty="0"/>
              <a:t>Student Planning</a:t>
            </a:r>
          </a:p>
          <a:p>
            <a:pPr lvl="0" indent="-457200" algn="l" rtl="0">
              <a:lnSpc>
                <a:spcPct val="90000"/>
              </a:lnSpc>
              <a:spcBef>
                <a:spcPts val="0"/>
              </a:spcBef>
              <a:spcAft>
                <a:spcPts val="0"/>
              </a:spcAft>
              <a:buClr>
                <a:schemeClr val="dk1"/>
              </a:buClr>
              <a:buSzPts val="2800"/>
              <a:buFontTx/>
              <a:buChar char="-"/>
            </a:pPr>
            <a:r>
              <a:rPr lang="en-US" dirty="0"/>
              <a:t>Grades</a:t>
            </a:r>
          </a:p>
          <a:p>
            <a:pPr lvl="0" indent="-457200" algn="l" rtl="0">
              <a:lnSpc>
                <a:spcPct val="90000"/>
              </a:lnSpc>
              <a:spcBef>
                <a:spcPts val="0"/>
              </a:spcBef>
              <a:spcAft>
                <a:spcPts val="0"/>
              </a:spcAft>
              <a:buClr>
                <a:schemeClr val="dk1"/>
              </a:buClr>
              <a:buSzPts val="2800"/>
              <a:buFontTx/>
              <a:buChar char="-"/>
            </a:pPr>
            <a:r>
              <a:rPr lang="en-US" dirty="0"/>
              <a:t>Enrollment Verifications</a:t>
            </a:r>
          </a:p>
          <a:p>
            <a:pPr lvl="0" indent="-457200" algn="l" rtl="0">
              <a:lnSpc>
                <a:spcPct val="90000"/>
              </a:lnSpc>
              <a:spcBef>
                <a:spcPts val="0"/>
              </a:spcBef>
              <a:spcAft>
                <a:spcPts val="0"/>
              </a:spcAft>
              <a:buClr>
                <a:schemeClr val="dk1"/>
              </a:buClr>
              <a:buSzPts val="2800"/>
              <a:buFontTx/>
              <a:buChar char="-"/>
            </a:pPr>
            <a:r>
              <a:rPr lang="en-US" dirty="0"/>
              <a:t>Academic Attendance</a:t>
            </a:r>
          </a:p>
          <a:p>
            <a:pPr lvl="0" indent="-457200" algn="l" rtl="0">
              <a:lnSpc>
                <a:spcPct val="90000"/>
              </a:lnSpc>
              <a:spcBef>
                <a:spcPts val="0"/>
              </a:spcBef>
              <a:spcAft>
                <a:spcPts val="0"/>
              </a:spcAft>
              <a:buClr>
                <a:schemeClr val="dk1"/>
              </a:buClr>
              <a:buSzPts val="2800"/>
              <a:buFontTx/>
              <a:buChar char="-"/>
            </a:pPr>
            <a:r>
              <a:rPr lang="en-US" dirty="0"/>
              <a:t>Transcript Requests</a:t>
            </a:r>
          </a:p>
          <a:p>
            <a:pPr lvl="0" indent="-457200" algn="l" rtl="0">
              <a:lnSpc>
                <a:spcPct val="90000"/>
              </a:lnSpc>
              <a:spcBef>
                <a:spcPts val="0"/>
              </a:spcBef>
              <a:spcAft>
                <a:spcPts val="0"/>
              </a:spcAft>
              <a:buClr>
                <a:schemeClr val="dk1"/>
              </a:buClr>
              <a:buSzPts val="2800"/>
              <a:buFontTx/>
              <a:buChar char="-"/>
            </a:pPr>
            <a:r>
              <a:rPr lang="en-US" dirty="0"/>
              <a:t>Graduation Overview</a:t>
            </a:r>
          </a:p>
          <a:p>
            <a:pPr lvl="0" indent="-457200" algn="l" rtl="0">
              <a:lnSpc>
                <a:spcPct val="90000"/>
              </a:lnSpc>
              <a:spcBef>
                <a:spcPts val="0"/>
              </a:spcBef>
              <a:spcAft>
                <a:spcPts val="0"/>
              </a:spcAft>
              <a:buClr>
                <a:schemeClr val="dk1"/>
              </a:buClr>
              <a:buSzPts val="2800"/>
              <a:buFontTx/>
              <a:buChar char="-"/>
            </a:pPr>
            <a:r>
              <a:rPr lang="en-US" dirty="0"/>
              <a:t>Course Catalog</a:t>
            </a:r>
            <a:endParaRPr dirty="0"/>
          </a:p>
        </p:txBody>
      </p:sp>
      <p:sp>
        <p:nvSpPr>
          <p:cNvPr id="349" name="Google Shape;349;p6"/>
          <p:cNvSpPr txBox="1">
            <a:spLocks noGrp="1"/>
          </p:cNvSpPr>
          <p:nvPr>
            <p:ph type="body" idx="2"/>
          </p:nvPr>
        </p:nvSpPr>
        <p:spPr>
          <a:xfrm>
            <a:off x="5522259" y="2078511"/>
            <a:ext cx="6284038" cy="3965151"/>
          </a:xfrm>
          <a:prstGeom prst="rect">
            <a:avLst/>
          </a:prstGeom>
          <a:noFill/>
          <a:ln>
            <a:noFill/>
          </a:ln>
        </p:spPr>
        <p:txBody>
          <a:bodyPr spcFirstLastPara="1" wrap="square" lIns="91425" tIns="45700" rIns="91425" bIns="45700" numCol="2" anchor="t" anchorCtr="0">
            <a:noAutofit/>
          </a:bodyPr>
          <a:lstStyle/>
          <a:p>
            <a:pPr lvl="1" indent="-457200">
              <a:spcBef>
                <a:spcPts val="1000"/>
              </a:spcBef>
              <a:buSzPts val="2800"/>
              <a:buFontTx/>
              <a:buChar char="-"/>
            </a:pPr>
            <a:r>
              <a:rPr lang="en-US" dirty="0"/>
              <a:t>Course Plan</a:t>
            </a:r>
          </a:p>
          <a:p>
            <a:pPr lvl="1" indent="-457200">
              <a:spcBef>
                <a:spcPts val="1000"/>
              </a:spcBef>
              <a:buSzPts val="2800"/>
              <a:buFontTx/>
              <a:buChar char="-"/>
            </a:pPr>
            <a:r>
              <a:rPr lang="en-US" dirty="0"/>
              <a:t>Timeline</a:t>
            </a:r>
          </a:p>
          <a:p>
            <a:pPr lvl="1" indent="-457200">
              <a:spcBef>
                <a:spcPts val="1000"/>
              </a:spcBef>
              <a:buSzPts val="2800"/>
              <a:buFontTx/>
              <a:buChar char="-"/>
            </a:pPr>
            <a:r>
              <a:rPr lang="en-US" dirty="0"/>
              <a:t>Progress</a:t>
            </a:r>
          </a:p>
          <a:p>
            <a:pPr lvl="1" indent="-457200">
              <a:spcBef>
                <a:spcPts val="1000"/>
              </a:spcBef>
              <a:buSzPts val="2800"/>
              <a:buFontTx/>
              <a:buChar char="-"/>
            </a:pPr>
            <a:r>
              <a:rPr lang="en-US" dirty="0"/>
              <a:t>Course Catalog</a:t>
            </a:r>
          </a:p>
          <a:p>
            <a:pPr lvl="1" indent="-457200">
              <a:spcBef>
                <a:spcPts val="1000"/>
              </a:spcBef>
              <a:buSzPts val="2800"/>
              <a:buFontTx/>
              <a:buChar char="-"/>
            </a:pPr>
            <a:r>
              <a:rPr lang="en-US" dirty="0"/>
              <a:t>Notes</a:t>
            </a:r>
          </a:p>
          <a:p>
            <a:pPr lvl="1" indent="-457200">
              <a:spcBef>
                <a:spcPts val="1000"/>
              </a:spcBef>
              <a:buSzPts val="2800"/>
              <a:buFontTx/>
              <a:buChar char="-"/>
            </a:pPr>
            <a:r>
              <a:rPr lang="en-US" dirty="0"/>
              <a:t>Plan Archive</a:t>
            </a:r>
          </a:p>
          <a:p>
            <a:pPr lvl="1" indent="-457200">
              <a:spcBef>
                <a:spcPts val="1000"/>
              </a:spcBef>
              <a:buSzPts val="2800"/>
              <a:buFontTx/>
              <a:buChar char="-"/>
            </a:pPr>
            <a:endParaRPr lang="en-US" dirty="0"/>
          </a:p>
          <a:p>
            <a:pPr lvl="1" indent="-457200">
              <a:spcBef>
                <a:spcPts val="1000"/>
              </a:spcBef>
              <a:buSzPts val="2800"/>
              <a:buFontTx/>
              <a:buChar char="-"/>
            </a:pPr>
            <a:endParaRPr lang="en-US" dirty="0"/>
          </a:p>
          <a:p>
            <a:pPr lvl="1" indent="-457200">
              <a:spcBef>
                <a:spcPts val="1000"/>
              </a:spcBef>
              <a:buSzPts val="2800"/>
              <a:buFontTx/>
              <a:buChar char="-"/>
            </a:pPr>
            <a:r>
              <a:rPr lang="en-US" dirty="0"/>
              <a:t>Test Scores</a:t>
            </a:r>
          </a:p>
          <a:p>
            <a:pPr lvl="1" indent="-457200">
              <a:spcBef>
                <a:spcPts val="1000"/>
              </a:spcBef>
              <a:buSzPts val="2800"/>
              <a:buFontTx/>
              <a:buChar char="-"/>
            </a:pPr>
            <a:r>
              <a:rPr lang="en-US" dirty="0"/>
              <a:t>Unofficial Transcript</a:t>
            </a:r>
          </a:p>
          <a:p>
            <a:pPr lvl="1" indent="-457200">
              <a:spcBef>
                <a:spcPts val="1000"/>
              </a:spcBef>
              <a:buSzPts val="2800"/>
              <a:buFontTx/>
              <a:buChar char="-"/>
            </a:pPr>
            <a:r>
              <a:rPr lang="en-US" dirty="0"/>
              <a:t>Grades</a:t>
            </a:r>
          </a:p>
          <a:p>
            <a:pPr lvl="1" indent="-457200">
              <a:spcBef>
                <a:spcPts val="1000"/>
              </a:spcBef>
              <a:buSzPts val="2800"/>
              <a:buFontTx/>
              <a:buChar char="-"/>
            </a:pPr>
            <a:r>
              <a:rPr lang="en-US" dirty="0"/>
              <a:t>Petitions &amp; Waivers</a:t>
            </a:r>
          </a:p>
          <a:p>
            <a:pPr lvl="1" indent="-457200">
              <a:spcBef>
                <a:spcPts val="1000"/>
              </a:spcBef>
              <a:buSzPts val="2800"/>
              <a:buFontTx/>
              <a:buChar char="-"/>
            </a:pPr>
            <a:r>
              <a:rPr lang="en-US" dirty="0"/>
              <a:t>Graduation Application</a:t>
            </a:r>
          </a:p>
        </p:txBody>
      </p:sp>
      <p:grpSp>
        <p:nvGrpSpPr>
          <p:cNvPr id="350" name="Google Shape;350;p6"/>
          <p:cNvGrpSpPr/>
          <p:nvPr/>
        </p:nvGrpSpPr>
        <p:grpSpPr>
          <a:xfrm>
            <a:off x="-3175" y="4763"/>
            <a:ext cx="12196763" cy="6845300"/>
            <a:chOff x="0" y="12276"/>
            <a:chExt cx="12197522" cy="6845724"/>
          </a:xfrm>
        </p:grpSpPr>
        <p:sp>
          <p:nvSpPr>
            <p:cNvPr id="351" name="Google Shape;351;p6"/>
            <p:cNvSpPr/>
            <p:nvPr/>
          </p:nvSpPr>
          <p:spPr>
            <a:xfrm>
              <a:off x="0" y="6207125"/>
              <a:ext cx="12192000" cy="650875"/>
            </a:xfrm>
            <a:custGeom>
              <a:avLst/>
              <a:gdLst/>
              <a:ahLst/>
              <a:cxnLst/>
              <a:rect l="l" t="t" r="r" b="b"/>
              <a:pathLst>
                <a:path w="12799" h="680" extrusionOk="0">
                  <a:moveTo>
                    <a:pt x="0" y="0"/>
                  </a:moveTo>
                  <a:lnTo>
                    <a:pt x="0" y="0"/>
                  </a:lnTo>
                  <a:lnTo>
                    <a:pt x="12799" y="0"/>
                  </a:lnTo>
                  <a:lnTo>
                    <a:pt x="12799" y="680"/>
                  </a:lnTo>
                  <a:lnTo>
                    <a:pt x="0" y="680"/>
                  </a:lnTo>
                  <a:lnTo>
                    <a:pt x="0" y="0"/>
                  </a:lnTo>
                  <a:close/>
                  <a:moveTo>
                    <a:pt x="12222" y="518"/>
                  </a:moveTo>
                  <a:lnTo>
                    <a:pt x="12222" y="518"/>
                  </a:lnTo>
                  <a:lnTo>
                    <a:pt x="12576" y="518"/>
                  </a:lnTo>
                  <a:lnTo>
                    <a:pt x="12576" y="164"/>
                  </a:lnTo>
                  <a:lnTo>
                    <a:pt x="12222" y="164"/>
                  </a:lnTo>
                  <a:lnTo>
                    <a:pt x="12222" y="518"/>
                  </a:lnTo>
                  <a:close/>
                  <a:moveTo>
                    <a:pt x="10951" y="518"/>
                  </a:moveTo>
                  <a:lnTo>
                    <a:pt x="10951" y="518"/>
                  </a:lnTo>
                  <a:lnTo>
                    <a:pt x="11305" y="518"/>
                  </a:lnTo>
                  <a:lnTo>
                    <a:pt x="11305" y="164"/>
                  </a:lnTo>
                  <a:lnTo>
                    <a:pt x="10951" y="164"/>
                  </a:lnTo>
                  <a:lnTo>
                    <a:pt x="10951" y="518"/>
                  </a:lnTo>
                  <a:close/>
                </a:path>
              </a:pathLst>
            </a:custGeom>
            <a:solidFill>
              <a:srgbClr val="2CAE2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2" name="Google Shape;352;p6"/>
            <p:cNvSpPr/>
            <p:nvPr/>
          </p:nvSpPr>
          <p:spPr>
            <a:xfrm>
              <a:off x="11034713" y="6364287"/>
              <a:ext cx="415925" cy="338138"/>
            </a:xfrm>
            <a:custGeom>
              <a:avLst/>
              <a:gdLst/>
              <a:ahLst/>
              <a:cxnLst/>
              <a:rect l="l" t="t" r="r" b="b"/>
              <a:pathLst>
                <a:path w="435" h="354" extrusionOk="0">
                  <a:moveTo>
                    <a:pt x="137" y="354"/>
                  </a:moveTo>
                  <a:lnTo>
                    <a:pt x="137" y="354"/>
                  </a:lnTo>
                  <a:cubicBezTo>
                    <a:pt x="301" y="354"/>
                    <a:pt x="391" y="218"/>
                    <a:pt x="391" y="100"/>
                  </a:cubicBezTo>
                  <a:cubicBezTo>
                    <a:pt x="391" y="96"/>
                    <a:pt x="391" y="92"/>
                    <a:pt x="390" y="88"/>
                  </a:cubicBezTo>
                  <a:cubicBezTo>
                    <a:pt x="408" y="76"/>
                    <a:pt x="423" y="60"/>
                    <a:pt x="435" y="42"/>
                  </a:cubicBezTo>
                  <a:cubicBezTo>
                    <a:pt x="419" y="49"/>
                    <a:pt x="402" y="54"/>
                    <a:pt x="384" y="56"/>
                  </a:cubicBezTo>
                  <a:cubicBezTo>
                    <a:pt x="402" y="45"/>
                    <a:pt x="416" y="28"/>
                    <a:pt x="423" y="7"/>
                  </a:cubicBezTo>
                  <a:cubicBezTo>
                    <a:pt x="406" y="17"/>
                    <a:pt x="387" y="24"/>
                    <a:pt x="366" y="28"/>
                  </a:cubicBezTo>
                  <a:cubicBezTo>
                    <a:pt x="350" y="11"/>
                    <a:pt x="327" y="0"/>
                    <a:pt x="301" y="0"/>
                  </a:cubicBezTo>
                  <a:cubicBezTo>
                    <a:pt x="252" y="0"/>
                    <a:pt x="212" y="40"/>
                    <a:pt x="212" y="89"/>
                  </a:cubicBezTo>
                  <a:cubicBezTo>
                    <a:pt x="212" y="96"/>
                    <a:pt x="213" y="103"/>
                    <a:pt x="214" y="110"/>
                  </a:cubicBezTo>
                  <a:cubicBezTo>
                    <a:pt x="140" y="106"/>
                    <a:pt x="74" y="71"/>
                    <a:pt x="30" y="17"/>
                  </a:cubicBezTo>
                  <a:cubicBezTo>
                    <a:pt x="22" y="30"/>
                    <a:pt x="18" y="45"/>
                    <a:pt x="18" y="61"/>
                  </a:cubicBezTo>
                  <a:cubicBezTo>
                    <a:pt x="18" y="92"/>
                    <a:pt x="34" y="120"/>
                    <a:pt x="58" y="136"/>
                  </a:cubicBezTo>
                  <a:cubicBezTo>
                    <a:pt x="43" y="135"/>
                    <a:pt x="29" y="131"/>
                    <a:pt x="17" y="125"/>
                  </a:cubicBezTo>
                  <a:lnTo>
                    <a:pt x="17" y="126"/>
                  </a:lnTo>
                  <a:cubicBezTo>
                    <a:pt x="17" y="169"/>
                    <a:pt x="48" y="205"/>
                    <a:pt x="89" y="213"/>
                  </a:cubicBezTo>
                  <a:cubicBezTo>
                    <a:pt x="81" y="215"/>
                    <a:pt x="74" y="216"/>
                    <a:pt x="65" y="216"/>
                  </a:cubicBezTo>
                  <a:cubicBezTo>
                    <a:pt x="60" y="216"/>
                    <a:pt x="54" y="216"/>
                    <a:pt x="49" y="215"/>
                  </a:cubicBezTo>
                  <a:cubicBezTo>
                    <a:pt x="60" y="250"/>
                    <a:pt x="93" y="276"/>
                    <a:pt x="132" y="277"/>
                  </a:cubicBezTo>
                  <a:cubicBezTo>
                    <a:pt x="101" y="301"/>
                    <a:pt x="63" y="315"/>
                    <a:pt x="21" y="315"/>
                  </a:cubicBezTo>
                  <a:cubicBezTo>
                    <a:pt x="14" y="315"/>
                    <a:pt x="7" y="314"/>
                    <a:pt x="0" y="314"/>
                  </a:cubicBezTo>
                  <a:cubicBezTo>
                    <a:pt x="39" y="339"/>
                    <a:pt x="86" y="354"/>
                    <a:pt x="137" y="354"/>
                  </a:cubicBezTo>
                  <a:close/>
                </a:path>
              </a:pathLst>
            </a:custGeom>
            <a:solidFill>
              <a:srgbClr val="FEFEF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53" name="Google Shape;353;p6"/>
            <p:cNvPicPr preferRelativeResize="0"/>
            <p:nvPr/>
          </p:nvPicPr>
          <p:blipFill rotWithShape="1">
            <a:blip r:embed="rId3">
              <a:alphaModFix/>
            </a:blip>
            <a:srcRect/>
            <a:stretch/>
          </p:blipFill>
          <p:spPr>
            <a:xfrm>
              <a:off x="10423525" y="6361112"/>
              <a:ext cx="344488" cy="342900"/>
            </a:xfrm>
            <a:prstGeom prst="rect">
              <a:avLst/>
            </a:prstGeom>
            <a:noFill/>
            <a:ln>
              <a:noFill/>
            </a:ln>
          </p:spPr>
        </p:pic>
        <p:pic>
          <p:nvPicPr>
            <p:cNvPr id="354" name="Google Shape;354;p6"/>
            <p:cNvPicPr preferRelativeResize="0"/>
            <p:nvPr/>
          </p:nvPicPr>
          <p:blipFill rotWithShape="1">
            <a:blip r:embed="rId4">
              <a:alphaModFix/>
            </a:blip>
            <a:srcRect/>
            <a:stretch/>
          </p:blipFill>
          <p:spPr>
            <a:xfrm>
              <a:off x="11639550" y="6362700"/>
              <a:ext cx="341313" cy="341313"/>
            </a:xfrm>
            <a:prstGeom prst="rect">
              <a:avLst/>
            </a:prstGeom>
            <a:noFill/>
            <a:ln>
              <a:noFill/>
            </a:ln>
          </p:spPr>
        </p:pic>
        <p:sp>
          <p:nvSpPr>
            <p:cNvPr id="355" name="Google Shape;355;p6"/>
            <p:cNvSpPr/>
            <p:nvPr/>
          </p:nvSpPr>
          <p:spPr>
            <a:xfrm>
              <a:off x="178179" y="6248487"/>
              <a:ext cx="300634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FFFF"/>
                  </a:solidFill>
                  <a:latin typeface="Calibri"/>
                  <a:ea typeface="Calibri"/>
                  <a:cs typeface="Calibri"/>
                  <a:sym typeface="Calibri"/>
                </a:rPr>
                <a:t>#N3CSDPA</a:t>
              </a:r>
              <a:endParaRPr/>
            </a:p>
          </p:txBody>
        </p:sp>
        <p:sp>
          <p:nvSpPr>
            <p:cNvPr id="356" name="Google Shape;356;p6"/>
            <p:cNvSpPr/>
            <p:nvPr/>
          </p:nvSpPr>
          <p:spPr>
            <a:xfrm>
              <a:off x="4763" y="12276"/>
              <a:ext cx="12192759" cy="9049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57" name="Google Shape;357;p6"/>
            <p:cNvGrpSpPr/>
            <p:nvPr/>
          </p:nvGrpSpPr>
          <p:grpSpPr>
            <a:xfrm>
              <a:off x="78375" y="78372"/>
              <a:ext cx="12035243" cy="949767"/>
              <a:chOff x="-5921" y="-12945"/>
              <a:chExt cx="12203442" cy="1062295"/>
            </a:xfrm>
          </p:grpSpPr>
          <p:pic>
            <p:nvPicPr>
              <p:cNvPr id="358" name="Google Shape;358;p6"/>
              <p:cNvPicPr preferRelativeResize="0"/>
              <p:nvPr/>
            </p:nvPicPr>
            <p:blipFill rotWithShape="1">
              <a:blip r:embed="rId5">
                <a:alphaModFix/>
              </a:blip>
              <a:srcRect/>
              <a:stretch/>
            </p:blipFill>
            <p:spPr>
              <a:xfrm>
                <a:off x="-5921" y="-5142"/>
                <a:ext cx="2331720" cy="1054492"/>
              </a:xfrm>
              <a:prstGeom prst="rect">
                <a:avLst/>
              </a:prstGeom>
              <a:noFill/>
              <a:ln>
                <a:noFill/>
              </a:ln>
            </p:spPr>
          </p:pic>
          <p:pic>
            <p:nvPicPr>
              <p:cNvPr id="359" name="Google Shape;359;p6" descr="2020 Silver Gold Png Clipart - Transparent Png Clipart 2020 Gold Png, Png  Download , Transparent Png Image - PNGitem"/>
              <p:cNvPicPr preferRelativeResize="0"/>
              <p:nvPr/>
            </p:nvPicPr>
            <p:blipFill rotWithShape="1">
              <a:blip r:embed="rId6">
                <a:alphaModFix/>
              </a:blip>
              <a:srcRect/>
              <a:stretch/>
            </p:blipFill>
            <p:spPr>
              <a:xfrm>
                <a:off x="11212084" y="-12945"/>
                <a:ext cx="985437" cy="812780"/>
              </a:xfrm>
              <a:prstGeom prst="rect">
                <a:avLst/>
              </a:prstGeom>
              <a:noFill/>
              <a:ln>
                <a:noFill/>
              </a:ln>
            </p:spPr>
          </p:pic>
          <p:pic>
            <p:nvPicPr>
              <p:cNvPr id="360" name="Google Shape;360;p6"/>
              <p:cNvPicPr preferRelativeResize="0"/>
              <p:nvPr/>
            </p:nvPicPr>
            <p:blipFill rotWithShape="1">
              <a:blip r:embed="rId7">
                <a:alphaModFix/>
              </a:blip>
              <a:srcRect l="30913" r="19589"/>
              <a:stretch/>
            </p:blipFill>
            <p:spPr>
              <a:xfrm>
                <a:off x="4997831" y="5707"/>
                <a:ext cx="2331720" cy="900311"/>
              </a:xfrm>
              <a:prstGeom prst="rect">
                <a:avLst/>
              </a:prstGeom>
              <a:noFill/>
              <a:ln>
                <a:noFill/>
              </a:ln>
            </p:spPr>
          </p:pic>
          <p:pic>
            <p:nvPicPr>
              <p:cNvPr id="361" name="Google Shape;361;p6"/>
              <p:cNvPicPr preferRelativeResize="0"/>
              <p:nvPr/>
            </p:nvPicPr>
            <p:blipFill rotWithShape="1">
              <a:blip r:embed="rId8">
                <a:alphaModFix/>
              </a:blip>
              <a:srcRect l="38110" t="-2" b="-3877"/>
              <a:stretch/>
            </p:blipFill>
            <p:spPr>
              <a:xfrm>
                <a:off x="7501447" y="-5142"/>
                <a:ext cx="1822758" cy="897380"/>
              </a:xfrm>
              <a:prstGeom prst="rect">
                <a:avLst/>
              </a:prstGeom>
              <a:noFill/>
              <a:ln>
                <a:noFill/>
              </a:ln>
            </p:spPr>
          </p:pic>
          <p:pic>
            <p:nvPicPr>
              <p:cNvPr id="362" name="Google Shape;362;p6"/>
              <p:cNvPicPr preferRelativeResize="0"/>
              <p:nvPr/>
            </p:nvPicPr>
            <p:blipFill rotWithShape="1">
              <a:blip r:embed="rId9">
                <a:alphaModFix/>
              </a:blip>
              <a:srcRect l="33266" t="9358" r="8706" b="37265"/>
              <a:stretch/>
            </p:blipFill>
            <p:spPr>
              <a:xfrm>
                <a:off x="2497696" y="5707"/>
                <a:ext cx="2328239" cy="914400"/>
              </a:xfrm>
              <a:prstGeom prst="rect">
                <a:avLst/>
              </a:prstGeom>
              <a:noFill/>
              <a:ln>
                <a:noFill/>
              </a:ln>
            </p:spPr>
          </p:pic>
          <p:pic>
            <p:nvPicPr>
              <p:cNvPr id="363" name="Google Shape;363;p6"/>
              <p:cNvPicPr preferRelativeResize="0"/>
              <p:nvPr/>
            </p:nvPicPr>
            <p:blipFill rotWithShape="1">
              <a:blip r:embed="rId10">
                <a:alphaModFix/>
              </a:blip>
              <a:srcRect l="41992" t="2" r="7850" b="3049"/>
              <a:stretch/>
            </p:blipFill>
            <p:spPr>
              <a:xfrm>
                <a:off x="9467696" y="12276"/>
                <a:ext cx="1635733" cy="787559"/>
              </a:xfrm>
              <a:prstGeom prst="rect">
                <a:avLst/>
              </a:prstGeom>
              <a:noFill/>
              <a:ln>
                <a:noFill/>
              </a:ln>
            </p:spPr>
          </p:pic>
        </p:grpSp>
      </p:grpSp>
      <p:sp>
        <p:nvSpPr>
          <p:cNvPr id="19" name="Google Shape;348;p6">
            <a:extLst>
              <a:ext uri="{FF2B5EF4-FFF2-40B4-BE49-F238E27FC236}">
                <a16:creationId xmlns:a16="http://schemas.microsoft.com/office/drawing/2014/main" id="{C871512B-0482-461A-B54F-4CCB16312926}"/>
              </a:ext>
            </a:extLst>
          </p:cNvPr>
          <p:cNvSpPr txBox="1">
            <a:spLocks/>
          </p:cNvSpPr>
          <p:nvPr/>
        </p:nvSpPr>
        <p:spPr>
          <a:xfrm>
            <a:off x="5956295" y="1764877"/>
            <a:ext cx="5181600" cy="44026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ts val="2800"/>
              <a:buFont typeface="Arial"/>
              <a:buNone/>
            </a:pPr>
            <a:r>
              <a:rPr lang="en-US" dirty="0"/>
              <a:t>Advisor View – Advising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5"/>
          <p:cNvSpPr txBox="1">
            <a:spLocks noGrp="1"/>
          </p:cNvSpPr>
          <p:nvPr>
            <p:ph type="title"/>
          </p:nvPr>
        </p:nvSpPr>
        <p:spPr>
          <a:xfrm>
            <a:off x="820094" y="2338432"/>
            <a:ext cx="11188700" cy="218113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b="1" dirty="0"/>
              <a:t>Self-Service Setup &amp; Support</a:t>
            </a:r>
            <a:br>
              <a:rPr lang="en-US" b="1" dirty="0"/>
            </a:br>
            <a:r>
              <a:rPr lang="en-US" sz="3000" b="1" dirty="0"/>
              <a:t>Lauren Wilson, Assistant Registrar – Cape Fear Community College</a:t>
            </a:r>
            <a:endParaRPr b="1" dirty="0"/>
          </a:p>
        </p:txBody>
      </p:sp>
      <p:grpSp>
        <p:nvGrpSpPr>
          <p:cNvPr id="170" name="Google Shape;170;p5"/>
          <p:cNvGrpSpPr/>
          <p:nvPr/>
        </p:nvGrpSpPr>
        <p:grpSpPr>
          <a:xfrm>
            <a:off x="-3175" y="4763"/>
            <a:ext cx="12196763" cy="6845300"/>
            <a:chOff x="0" y="12276"/>
            <a:chExt cx="12197522" cy="6845724"/>
          </a:xfrm>
        </p:grpSpPr>
        <p:sp>
          <p:nvSpPr>
            <p:cNvPr id="171" name="Google Shape;171;p5"/>
            <p:cNvSpPr/>
            <p:nvPr/>
          </p:nvSpPr>
          <p:spPr>
            <a:xfrm>
              <a:off x="0" y="6207125"/>
              <a:ext cx="12192000" cy="650875"/>
            </a:xfrm>
            <a:custGeom>
              <a:avLst/>
              <a:gdLst/>
              <a:ahLst/>
              <a:cxnLst/>
              <a:rect l="l" t="t" r="r" b="b"/>
              <a:pathLst>
                <a:path w="12799" h="680" extrusionOk="0">
                  <a:moveTo>
                    <a:pt x="0" y="0"/>
                  </a:moveTo>
                  <a:lnTo>
                    <a:pt x="0" y="0"/>
                  </a:lnTo>
                  <a:lnTo>
                    <a:pt x="12799" y="0"/>
                  </a:lnTo>
                  <a:lnTo>
                    <a:pt x="12799" y="680"/>
                  </a:lnTo>
                  <a:lnTo>
                    <a:pt x="0" y="680"/>
                  </a:lnTo>
                  <a:lnTo>
                    <a:pt x="0" y="0"/>
                  </a:lnTo>
                  <a:close/>
                  <a:moveTo>
                    <a:pt x="12222" y="518"/>
                  </a:moveTo>
                  <a:lnTo>
                    <a:pt x="12222" y="518"/>
                  </a:lnTo>
                  <a:lnTo>
                    <a:pt x="12576" y="518"/>
                  </a:lnTo>
                  <a:lnTo>
                    <a:pt x="12576" y="164"/>
                  </a:lnTo>
                  <a:lnTo>
                    <a:pt x="12222" y="164"/>
                  </a:lnTo>
                  <a:lnTo>
                    <a:pt x="12222" y="518"/>
                  </a:lnTo>
                  <a:close/>
                  <a:moveTo>
                    <a:pt x="10951" y="518"/>
                  </a:moveTo>
                  <a:lnTo>
                    <a:pt x="10951" y="518"/>
                  </a:lnTo>
                  <a:lnTo>
                    <a:pt x="11305" y="518"/>
                  </a:lnTo>
                  <a:lnTo>
                    <a:pt x="11305" y="164"/>
                  </a:lnTo>
                  <a:lnTo>
                    <a:pt x="10951" y="164"/>
                  </a:lnTo>
                  <a:lnTo>
                    <a:pt x="10951" y="518"/>
                  </a:lnTo>
                  <a:close/>
                </a:path>
              </a:pathLst>
            </a:custGeom>
            <a:solidFill>
              <a:srgbClr val="2CAE2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5"/>
            <p:cNvSpPr/>
            <p:nvPr/>
          </p:nvSpPr>
          <p:spPr>
            <a:xfrm>
              <a:off x="11034713" y="6364287"/>
              <a:ext cx="415925" cy="338138"/>
            </a:xfrm>
            <a:custGeom>
              <a:avLst/>
              <a:gdLst/>
              <a:ahLst/>
              <a:cxnLst/>
              <a:rect l="l" t="t" r="r" b="b"/>
              <a:pathLst>
                <a:path w="435" h="354" extrusionOk="0">
                  <a:moveTo>
                    <a:pt x="137" y="354"/>
                  </a:moveTo>
                  <a:lnTo>
                    <a:pt x="137" y="354"/>
                  </a:lnTo>
                  <a:cubicBezTo>
                    <a:pt x="301" y="354"/>
                    <a:pt x="391" y="218"/>
                    <a:pt x="391" y="100"/>
                  </a:cubicBezTo>
                  <a:cubicBezTo>
                    <a:pt x="391" y="96"/>
                    <a:pt x="391" y="92"/>
                    <a:pt x="390" y="88"/>
                  </a:cubicBezTo>
                  <a:cubicBezTo>
                    <a:pt x="408" y="76"/>
                    <a:pt x="423" y="60"/>
                    <a:pt x="435" y="42"/>
                  </a:cubicBezTo>
                  <a:cubicBezTo>
                    <a:pt x="419" y="49"/>
                    <a:pt x="402" y="54"/>
                    <a:pt x="384" y="56"/>
                  </a:cubicBezTo>
                  <a:cubicBezTo>
                    <a:pt x="402" y="45"/>
                    <a:pt x="416" y="28"/>
                    <a:pt x="423" y="7"/>
                  </a:cubicBezTo>
                  <a:cubicBezTo>
                    <a:pt x="406" y="17"/>
                    <a:pt x="387" y="24"/>
                    <a:pt x="366" y="28"/>
                  </a:cubicBezTo>
                  <a:cubicBezTo>
                    <a:pt x="350" y="11"/>
                    <a:pt x="327" y="0"/>
                    <a:pt x="301" y="0"/>
                  </a:cubicBezTo>
                  <a:cubicBezTo>
                    <a:pt x="252" y="0"/>
                    <a:pt x="212" y="40"/>
                    <a:pt x="212" y="89"/>
                  </a:cubicBezTo>
                  <a:cubicBezTo>
                    <a:pt x="212" y="96"/>
                    <a:pt x="213" y="103"/>
                    <a:pt x="214" y="110"/>
                  </a:cubicBezTo>
                  <a:cubicBezTo>
                    <a:pt x="140" y="106"/>
                    <a:pt x="74" y="71"/>
                    <a:pt x="30" y="17"/>
                  </a:cubicBezTo>
                  <a:cubicBezTo>
                    <a:pt x="22" y="30"/>
                    <a:pt x="18" y="45"/>
                    <a:pt x="18" y="61"/>
                  </a:cubicBezTo>
                  <a:cubicBezTo>
                    <a:pt x="18" y="92"/>
                    <a:pt x="34" y="120"/>
                    <a:pt x="58" y="136"/>
                  </a:cubicBezTo>
                  <a:cubicBezTo>
                    <a:pt x="43" y="135"/>
                    <a:pt x="29" y="131"/>
                    <a:pt x="17" y="125"/>
                  </a:cubicBezTo>
                  <a:lnTo>
                    <a:pt x="17" y="126"/>
                  </a:lnTo>
                  <a:cubicBezTo>
                    <a:pt x="17" y="169"/>
                    <a:pt x="48" y="205"/>
                    <a:pt x="89" y="213"/>
                  </a:cubicBezTo>
                  <a:cubicBezTo>
                    <a:pt x="81" y="215"/>
                    <a:pt x="74" y="216"/>
                    <a:pt x="65" y="216"/>
                  </a:cubicBezTo>
                  <a:cubicBezTo>
                    <a:pt x="60" y="216"/>
                    <a:pt x="54" y="216"/>
                    <a:pt x="49" y="215"/>
                  </a:cubicBezTo>
                  <a:cubicBezTo>
                    <a:pt x="60" y="250"/>
                    <a:pt x="93" y="276"/>
                    <a:pt x="132" y="277"/>
                  </a:cubicBezTo>
                  <a:cubicBezTo>
                    <a:pt x="101" y="301"/>
                    <a:pt x="63" y="315"/>
                    <a:pt x="21" y="315"/>
                  </a:cubicBezTo>
                  <a:cubicBezTo>
                    <a:pt x="14" y="315"/>
                    <a:pt x="7" y="314"/>
                    <a:pt x="0" y="314"/>
                  </a:cubicBezTo>
                  <a:cubicBezTo>
                    <a:pt x="39" y="339"/>
                    <a:pt x="86" y="354"/>
                    <a:pt x="137" y="354"/>
                  </a:cubicBezTo>
                  <a:close/>
                </a:path>
              </a:pathLst>
            </a:custGeom>
            <a:solidFill>
              <a:srgbClr val="FEFEF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3" name="Google Shape;173;p5"/>
            <p:cNvPicPr preferRelativeResize="0"/>
            <p:nvPr/>
          </p:nvPicPr>
          <p:blipFill rotWithShape="1">
            <a:blip r:embed="rId3">
              <a:alphaModFix/>
            </a:blip>
            <a:srcRect/>
            <a:stretch/>
          </p:blipFill>
          <p:spPr>
            <a:xfrm>
              <a:off x="10423525" y="6361112"/>
              <a:ext cx="344488" cy="342900"/>
            </a:xfrm>
            <a:prstGeom prst="rect">
              <a:avLst/>
            </a:prstGeom>
            <a:noFill/>
            <a:ln>
              <a:noFill/>
            </a:ln>
          </p:spPr>
        </p:pic>
        <p:pic>
          <p:nvPicPr>
            <p:cNvPr id="174" name="Google Shape;174;p5"/>
            <p:cNvPicPr preferRelativeResize="0"/>
            <p:nvPr/>
          </p:nvPicPr>
          <p:blipFill rotWithShape="1">
            <a:blip r:embed="rId4">
              <a:alphaModFix/>
            </a:blip>
            <a:srcRect/>
            <a:stretch/>
          </p:blipFill>
          <p:spPr>
            <a:xfrm>
              <a:off x="11639550" y="6362700"/>
              <a:ext cx="341313" cy="341313"/>
            </a:xfrm>
            <a:prstGeom prst="rect">
              <a:avLst/>
            </a:prstGeom>
            <a:noFill/>
            <a:ln>
              <a:noFill/>
            </a:ln>
          </p:spPr>
        </p:pic>
        <p:sp>
          <p:nvSpPr>
            <p:cNvPr id="175" name="Google Shape;175;p5"/>
            <p:cNvSpPr/>
            <p:nvPr/>
          </p:nvSpPr>
          <p:spPr>
            <a:xfrm>
              <a:off x="178179" y="6248487"/>
              <a:ext cx="300634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FFFF"/>
                  </a:solidFill>
                  <a:latin typeface="Calibri"/>
                  <a:ea typeface="Calibri"/>
                  <a:cs typeface="Calibri"/>
                  <a:sym typeface="Calibri"/>
                </a:rPr>
                <a:t>#N3CSDPA</a:t>
              </a:r>
              <a:endParaRPr/>
            </a:p>
          </p:txBody>
        </p:sp>
        <p:sp>
          <p:nvSpPr>
            <p:cNvPr id="176" name="Google Shape;176;p5"/>
            <p:cNvSpPr/>
            <p:nvPr/>
          </p:nvSpPr>
          <p:spPr>
            <a:xfrm>
              <a:off x="4763" y="12276"/>
              <a:ext cx="12192759" cy="9049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77" name="Google Shape;177;p5"/>
            <p:cNvGrpSpPr/>
            <p:nvPr/>
          </p:nvGrpSpPr>
          <p:grpSpPr>
            <a:xfrm>
              <a:off x="78375" y="78372"/>
              <a:ext cx="12035243" cy="949767"/>
              <a:chOff x="-5921" y="-12945"/>
              <a:chExt cx="12203442" cy="1062295"/>
            </a:xfrm>
          </p:grpSpPr>
          <p:pic>
            <p:nvPicPr>
              <p:cNvPr id="178" name="Google Shape;178;p5"/>
              <p:cNvPicPr preferRelativeResize="0"/>
              <p:nvPr/>
            </p:nvPicPr>
            <p:blipFill rotWithShape="1">
              <a:blip r:embed="rId5">
                <a:alphaModFix/>
              </a:blip>
              <a:srcRect/>
              <a:stretch/>
            </p:blipFill>
            <p:spPr>
              <a:xfrm>
                <a:off x="-5921" y="-5142"/>
                <a:ext cx="2331720" cy="1054492"/>
              </a:xfrm>
              <a:prstGeom prst="rect">
                <a:avLst/>
              </a:prstGeom>
              <a:noFill/>
              <a:ln>
                <a:noFill/>
              </a:ln>
            </p:spPr>
          </p:pic>
          <p:pic>
            <p:nvPicPr>
              <p:cNvPr id="179" name="Google Shape;179;p5" descr="2020 Silver Gold Png Clipart - Transparent Png Clipart 2020 Gold Png, Png  Download , Transparent Png Image - PNGitem"/>
              <p:cNvPicPr preferRelativeResize="0"/>
              <p:nvPr/>
            </p:nvPicPr>
            <p:blipFill rotWithShape="1">
              <a:blip r:embed="rId6">
                <a:alphaModFix/>
              </a:blip>
              <a:srcRect/>
              <a:stretch/>
            </p:blipFill>
            <p:spPr>
              <a:xfrm>
                <a:off x="11212084" y="-12945"/>
                <a:ext cx="985437" cy="812780"/>
              </a:xfrm>
              <a:prstGeom prst="rect">
                <a:avLst/>
              </a:prstGeom>
              <a:noFill/>
              <a:ln>
                <a:noFill/>
              </a:ln>
            </p:spPr>
          </p:pic>
          <p:pic>
            <p:nvPicPr>
              <p:cNvPr id="180" name="Google Shape;180;p5"/>
              <p:cNvPicPr preferRelativeResize="0"/>
              <p:nvPr/>
            </p:nvPicPr>
            <p:blipFill rotWithShape="1">
              <a:blip r:embed="rId7">
                <a:alphaModFix/>
              </a:blip>
              <a:srcRect l="30913" r="19589"/>
              <a:stretch/>
            </p:blipFill>
            <p:spPr>
              <a:xfrm>
                <a:off x="4997831" y="5707"/>
                <a:ext cx="2331720" cy="900311"/>
              </a:xfrm>
              <a:prstGeom prst="rect">
                <a:avLst/>
              </a:prstGeom>
              <a:noFill/>
              <a:ln>
                <a:noFill/>
              </a:ln>
            </p:spPr>
          </p:pic>
          <p:pic>
            <p:nvPicPr>
              <p:cNvPr id="181" name="Google Shape;181;p5"/>
              <p:cNvPicPr preferRelativeResize="0"/>
              <p:nvPr/>
            </p:nvPicPr>
            <p:blipFill rotWithShape="1">
              <a:blip r:embed="rId8">
                <a:alphaModFix/>
              </a:blip>
              <a:srcRect l="38110" t="-2" b="-3877"/>
              <a:stretch/>
            </p:blipFill>
            <p:spPr>
              <a:xfrm>
                <a:off x="7501447" y="-5142"/>
                <a:ext cx="1822758" cy="897380"/>
              </a:xfrm>
              <a:prstGeom prst="rect">
                <a:avLst/>
              </a:prstGeom>
              <a:noFill/>
              <a:ln>
                <a:noFill/>
              </a:ln>
            </p:spPr>
          </p:pic>
          <p:pic>
            <p:nvPicPr>
              <p:cNvPr id="182" name="Google Shape;182;p5"/>
              <p:cNvPicPr preferRelativeResize="0"/>
              <p:nvPr/>
            </p:nvPicPr>
            <p:blipFill rotWithShape="1">
              <a:blip r:embed="rId9">
                <a:alphaModFix/>
              </a:blip>
              <a:srcRect l="33266" t="9358" r="8706" b="37265"/>
              <a:stretch/>
            </p:blipFill>
            <p:spPr>
              <a:xfrm>
                <a:off x="2497696" y="5707"/>
                <a:ext cx="2328239" cy="914400"/>
              </a:xfrm>
              <a:prstGeom prst="rect">
                <a:avLst/>
              </a:prstGeom>
              <a:noFill/>
              <a:ln>
                <a:noFill/>
              </a:ln>
            </p:spPr>
          </p:pic>
          <p:pic>
            <p:nvPicPr>
              <p:cNvPr id="183" name="Google Shape;183;p5"/>
              <p:cNvPicPr preferRelativeResize="0"/>
              <p:nvPr/>
            </p:nvPicPr>
            <p:blipFill rotWithShape="1">
              <a:blip r:embed="rId10">
                <a:alphaModFix/>
              </a:blip>
              <a:srcRect l="41992" t="2" r="7850" b="3049"/>
              <a:stretch/>
            </p:blipFill>
            <p:spPr>
              <a:xfrm>
                <a:off x="9467696" y="12276"/>
                <a:ext cx="1635733" cy="787559"/>
              </a:xfrm>
              <a:prstGeom prst="rect">
                <a:avLst/>
              </a:prstGeom>
              <a:noFill/>
              <a:ln>
                <a:noFill/>
              </a:ln>
            </p:spPr>
          </p:pic>
        </p:grpSp>
      </p:grpSp>
    </p:spTree>
    <p:extLst>
      <p:ext uri="{BB962C8B-B14F-4D97-AF65-F5344CB8AC3E}">
        <p14:creationId xmlns:p14="http://schemas.microsoft.com/office/powerpoint/2010/main" val="3358549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5"/>
          <p:cNvSpPr txBox="1">
            <a:spLocks noGrp="1"/>
          </p:cNvSpPr>
          <p:nvPr>
            <p:ph type="title"/>
          </p:nvPr>
        </p:nvSpPr>
        <p:spPr>
          <a:xfrm>
            <a:off x="574675" y="1497013"/>
            <a:ext cx="11188700" cy="80168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600" b="1"/>
              <a:t>Self-Service Setup &amp; Support</a:t>
            </a:r>
            <a:endParaRPr b="1"/>
          </a:p>
        </p:txBody>
      </p:sp>
      <p:sp>
        <p:nvSpPr>
          <p:cNvPr id="169" name="Google Shape;169;p5"/>
          <p:cNvSpPr txBox="1">
            <a:spLocks noGrp="1"/>
          </p:cNvSpPr>
          <p:nvPr>
            <p:ph type="body" idx="1"/>
          </p:nvPr>
        </p:nvSpPr>
        <p:spPr>
          <a:xfrm>
            <a:off x="619125" y="2414600"/>
            <a:ext cx="10708800" cy="35289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100"/>
              <a:buFont typeface="Arial"/>
              <a:buNone/>
            </a:pPr>
            <a:r>
              <a:rPr lang="en-US"/>
              <a:t>It takes a village!</a:t>
            </a:r>
            <a:endParaRPr/>
          </a:p>
          <a:p>
            <a:pPr marL="457200" lvl="0" indent="-368300" algn="l" rtl="0">
              <a:lnSpc>
                <a:spcPct val="150000"/>
              </a:lnSpc>
              <a:spcBef>
                <a:spcPts val="0"/>
              </a:spcBef>
              <a:spcAft>
                <a:spcPts val="0"/>
              </a:spcAft>
              <a:buSzPts val="2200"/>
              <a:buChar char="●"/>
            </a:pPr>
            <a:r>
              <a:rPr lang="en-US" sz="2200"/>
              <a:t>Key discussions with various departments &amp; IT Services before setup of Self-Service can occur.</a:t>
            </a:r>
            <a:endParaRPr sz="2200"/>
          </a:p>
          <a:p>
            <a:pPr marL="457200" lvl="0" indent="-368300" algn="l" rtl="0">
              <a:lnSpc>
                <a:spcPct val="150000"/>
              </a:lnSpc>
              <a:spcBef>
                <a:spcPts val="0"/>
              </a:spcBef>
              <a:spcAft>
                <a:spcPts val="0"/>
              </a:spcAft>
              <a:buSzPts val="2200"/>
              <a:buChar char="●"/>
            </a:pPr>
            <a:r>
              <a:rPr lang="en-US" sz="2200"/>
              <a:t>Use the current catalog to base how Self-Service is set up at the institution.</a:t>
            </a:r>
            <a:endParaRPr sz="2200"/>
          </a:p>
          <a:p>
            <a:pPr marL="457200" lvl="0" indent="-368300" algn="l" rtl="0">
              <a:lnSpc>
                <a:spcPct val="150000"/>
              </a:lnSpc>
              <a:spcBef>
                <a:spcPts val="0"/>
              </a:spcBef>
              <a:spcAft>
                <a:spcPts val="0"/>
              </a:spcAft>
              <a:buSzPts val="2200"/>
              <a:buChar char="●"/>
            </a:pPr>
            <a:r>
              <a:rPr lang="en-US" sz="2200"/>
              <a:t>Most current version of the SetUp guide that was used by my institution was Sept 29 2015. It can be found on the Ellucian HUB. </a:t>
            </a:r>
            <a:endParaRPr sz="2200"/>
          </a:p>
          <a:p>
            <a:pPr marL="0" lvl="0" indent="0" algn="l" rtl="0">
              <a:lnSpc>
                <a:spcPct val="150000"/>
              </a:lnSpc>
              <a:spcBef>
                <a:spcPts val="0"/>
              </a:spcBef>
              <a:spcAft>
                <a:spcPts val="0"/>
              </a:spcAft>
              <a:buClr>
                <a:schemeClr val="dk1"/>
              </a:buClr>
              <a:buSzPts val="1100"/>
              <a:buFont typeface="Arial"/>
              <a:buNone/>
            </a:pPr>
            <a:endParaRPr sz="2200"/>
          </a:p>
          <a:p>
            <a:pPr marL="0" lvl="0" indent="0" algn="l" rtl="0">
              <a:lnSpc>
                <a:spcPct val="150000"/>
              </a:lnSpc>
              <a:spcBef>
                <a:spcPts val="0"/>
              </a:spcBef>
              <a:spcAft>
                <a:spcPts val="0"/>
              </a:spcAft>
              <a:buNone/>
            </a:pPr>
            <a:endParaRPr sz="2200"/>
          </a:p>
          <a:p>
            <a:pPr marL="0" lvl="0" indent="0" algn="l" rtl="0">
              <a:lnSpc>
                <a:spcPct val="150000"/>
              </a:lnSpc>
              <a:spcBef>
                <a:spcPts val="0"/>
              </a:spcBef>
              <a:spcAft>
                <a:spcPts val="0"/>
              </a:spcAft>
              <a:buClr>
                <a:schemeClr val="dk1"/>
              </a:buClr>
              <a:buSzPts val="1100"/>
              <a:buFont typeface="Arial"/>
              <a:buNone/>
            </a:pPr>
            <a:endParaRPr sz="2600"/>
          </a:p>
        </p:txBody>
      </p:sp>
      <p:grpSp>
        <p:nvGrpSpPr>
          <p:cNvPr id="170" name="Google Shape;170;p5"/>
          <p:cNvGrpSpPr/>
          <p:nvPr/>
        </p:nvGrpSpPr>
        <p:grpSpPr>
          <a:xfrm>
            <a:off x="-3175" y="4763"/>
            <a:ext cx="12196763" cy="6845300"/>
            <a:chOff x="0" y="12276"/>
            <a:chExt cx="12197522" cy="6845724"/>
          </a:xfrm>
        </p:grpSpPr>
        <p:sp>
          <p:nvSpPr>
            <p:cNvPr id="171" name="Google Shape;171;p5"/>
            <p:cNvSpPr/>
            <p:nvPr/>
          </p:nvSpPr>
          <p:spPr>
            <a:xfrm>
              <a:off x="0" y="6207125"/>
              <a:ext cx="12192000" cy="650875"/>
            </a:xfrm>
            <a:custGeom>
              <a:avLst/>
              <a:gdLst/>
              <a:ahLst/>
              <a:cxnLst/>
              <a:rect l="l" t="t" r="r" b="b"/>
              <a:pathLst>
                <a:path w="12799" h="680" extrusionOk="0">
                  <a:moveTo>
                    <a:pt x="0" y="0"/>
                  </a:moveTo>
                  <a:lnTo>
                    <a:pt x="0" y="0"/>
                  </a:lnTo>
                  <a:lnTo>
                    <a:pt x="12799" y="0"/>
                  </a:lnTo>
                  <a:lnTo>
                    <a:pt x="12799" y="680"/>
                  </a:lnTo>
                  <a:lnTo>
                    <a:pt x="0" y="680"/>
                  </a:lnTo>
                  <a:lnTo>
                    <a:pt x="0" y="0"/>
                  </a:lnTo>
                  <a:close/>
                  <a:moveTo>
                    <a:pt x="12222" y="518"/>
                  </a:moveTo>
                  <a:lnTo>
                    <a:pt x="12222" y="518"/>
                  </a:lnTo>
                  <a:lnTo>
                    <a:pt x="12576" y="518"/>
                  </a:lnTo>
                  <a:lnTo>
                    <a:pt x="12576" y="164"/>
                  </a:lnTo>
                  <a:lnTo>
                    <a:pt x="12222" y="164"/>
                  </a:lnTo>
                  <a:lnTo>
                    <a:pt x="12222" y="518"/>
                  </a:lnTo>
                  <a:close/>
                  <a:moveTo>
                    <a:pt x="10951" y="518"/>
                  </a:moveTo>
                  <a:lnTo>
                    <a:pt x="10951" y="518"/>
                  </a:lnTo>
                  <a:lnTo>
                    <a:pt x="11305" y="518"/>
                  </a:lnTo>
                  <a:lnTo>
                    <a:pt x="11305" y="164"/>
                  </a:lnTo>
                  <a:lnTo>
                    <a:pt x="10951" y="164"/>
                  </a:lnTo>
                  <a:lnTo>
                    <a:pt x="10951" y="518"/>
                  </a:lnTo>
                  <a:close/>
                </a:path>
              </a:pathLst>
            </a:custGeom>
            <a:solidFill>
              <a:srgbClr val="2CAE2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5"/>
            <p:cNvSpPr/>
            <p:nvPr/>
          </p:nvSpPr>
          <p:spPr>
            <a:xfrm>
              <a:off x="11034713" y="6364287"/>
              <a:ext cx="415925" cy="338138"/>
            </a:xfrm>
            <a:custGeom>
              <a:avLst/>
              <a:gdLst/>
              <a:ahLst/>
              <a:cxnLst/>
              <a:rect l="l" t="t" r="r" b="b"/>
              <a:pathLst>
                <a:path w="435" h="354" extrusionOk="0">
                  <a:moveTo>
                    <a:pt x="137" y="354"/>
                  </a:moveTo>
                  <a:lnTo>
                    <a:pt x="137" y="354"/>
                  </a:lnTo>
                  <a:cubicBezTo>
                    <a:pt x="301" y="354"/>
                    <a:pt x="391" y="218"/>
                    <a:pt x="391" y="100"/>
                  </a:cubicBezTo>
                  <a:cubicBezTo>
                    <a:pt x="391" y="96"/>
                    <a:pt x="391" y="92"/>
                    <a:pt x="390" y="88"/>
                  </a:cubicBezTo>
                  <a:cubicBezTo>
                    <a:pt x="408" y="76"/>
                    <a:pt x="423" y="60"/>
                    <a:pt x="435" y="42"/>
                  </a:cubicBezTo>
                  <a:cubicBezTo>
                    <a:pt x="419" y="49"/>
                    <a:pt x="402" y="54"/>
                    <a:pt x="384" y="56"/>
                  </a:cubicBezTo>
                  <a:cubicBezTo>
                    <a:pt x="402" y="45"/>
                    <a:pt x="416" y="28"/>
                    <a:pt x="423" y="7"/>
                  </a:cubicBezTo>
                  <a:cubicBezTo>
                    <a:pt x="406" y="17"/>
                    <a:pt x="387" y="24"/>
                    <a:pt x="366" y="28"/>
                  </a:cubicBezTo>
                  <a:cubicBezTo>
                    <a:pt x="350" y="11"/>
                    <a:pt x="327" y="0"/>
                    <a:pt x="301" y="0"/>
                  </a:cubicBezTo>
                  <a:cubicBezTo>
                    <a:pt x="252" y="0"/>
                    <a:pt x="212" y="40"/>
                    <a:pt x="212" y="89"/>
                  </a:cubicBezTo>
                  <a:cubicBezTo>
                    <a:pt x="212" y="96"/>
                    <a:pt x="213" y="103"/>
                    <a:pt x="214" y="110"/>
                  </a:cubicBezTo>
                  <a:cubicBezTo>
                    <a:pt x="140" y="106"/>
                    <a:pt x="74" y="71"/>
                    <a:pt x="30" y="17"/>
                  </a:cubicBezTo>
                  <a:cubicBezTo>
                    <a:pt x="22" y="30"/>
                    <a:pt x="18" y="45"/>
                    <a:pt x="18" y="61"/>
                  </a:cubicBezTo>
                  <a:cubicBezTo>
                    <a:pt x="18" y="92"/>
                    <a:pt x="34" y="120"/>
                    <a:pt x="58" y="136"/>
                  </a:cubicBezTo>
                  <a:cubicBezTo>
                    <a:pt x="43" y="135"/>
                    <a:pt x="29" y="131"/>
                    <a:pt x="17" y="125"/>
                  </a:cubicBezTo>
                  <a:lnTo>
                    <a:pt x="17" y="126"/>
                  </a:lnTo>
                  <a:cubicBezTo>
                    <a:pt x="17" y="169"/>
                    <a:pt x="48" y="205"/>
                    <a:pt x="89" y="213"/>
                  </a:cubicBezTo>
                  <a:cubicBezTo>
                    <a:pt x="81" y="215"/>
                    <a:pt x="74" y="216"/>
                    <a:pt x="65" y="216"/>
                  </a:cubicBezTo>
                  <a:cubicBezTo>
                    <a:pt x="60" y="216"/>
                    <a:pt x="54" y="216"/>
                    <a:pt x="49" y="215"/>
                  </a:cubicBezTo>
                  <a:cubicBezTo>
                    <a:pt x="60" y="250"/>
                    <a:pt x="93" y="276"/>
                    <a:pt x="132" y="277"/>
                  </a:cubicBezTo>
                  <a:cubicBezTo>
                    <a:pt x="101" y="301"/>
                    <a:pt x="63" y="315"/>
                    <a:pt x="21" y="315"/>
                  </a:cubicBezTo>
                  <a:cubicBezTo>
                    <a:pt x="14" y="315"/>
                    <a:pt x="7" y="314"/>
                    <a:pt x="0" y="314"/>
                  </a:cubicBezTo>
                  <a:cubicBezTo>
                    <a:pt x="39" y="339"/>
                    <a:pt x="86" y="354"/>
                    <a:pt x="137" y="354"/>
                  </a:cubicBezTo>
                  <a:close/>
                </a:path>
              </a:pathLst>
            </a:custGeom>
            <a:solidFill>
              <a:srgbClr val="FEFEF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3" name="Google Shape;173;p5"/>
            <p:cNvPicPr preferRelativeResize="0"/>
            <p:nvPr/>
          </p:nvPicPr>
          <p:blipFill rotWithShape="1">
            <a:blip r:embed="rId3">
              <a:alphaModFix/>
            </a:blip>
            <a:srcRect/>
            <a:stretch/>
          </p:blipFill>
          <p:spPr>
            <a:xfrm>
              <a:off x="10423525" y="6361112"/>
              <a:ext cx="344488" cy="342900"/>
            </a:xfrm>
            <a:prstGeom prst="rect">
              <a:avLst/>
            </a:prstGeom>
            <a:noFill/>
            <a:ln>
              <a:noFill/>
            </a:ln>
          </p:spPr>
        </p:pic>
        <p:pic>
          <p:nvPicPr>
            <p:cNvPr id="174" name="Google Shape;174;p5"/>
            <p:cNvPicPr preferRelativeResize="0"/>
            <p:nvPr/>
          </p:nvPicPr>
          <p:blipFill rotWithShape="1">
            <a:blip r:embed="rId4">
              <a:alphaModFix/>
            </a:blip>
            <a:srcRect/>
            <a:stretch/>
          </p:blipFill>
          <p:spPr>
            <a:xfrm>
              <a:off x="11639550" y="6362700"/>
              <a:ext cx="341313" cy="341313"/>
            </a:xfrm>
            <a:prstGeom prst="rect">
              <a:avLst/>
            </a:prstGeom>
            <a:noFill/>
            <a:ln>
              <a:noFill/>
            </a:ln>
          </p:spPr>
        </p:pic>
        <p:sp>
          <p:nvSpPr>
            <p:cNvPr id="175" name="Google Shape;175;p5"/>
            <p:cNvSpPr/>
            <p:nvPr/>
          </p:nvSpPr>
          <p:spPr>
            <a:xfrm>
              <a:off x="178179" y="6248487"/>
              <a:ext cx="300634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FFFF"/>
                  </a:solidFill>
                  <a:latin typeface="Calibri"/>
                  <a:ea typeface="Calibri"/>
                  <a:cs typeface="Calibri"/>
                  <a:sym typeface="Calibri"/>
                </a:rPr>
                <a:t>#N3CSDPA</a:t>
              </a:r>
              <a:endParaRPr/>
            </a:p>
          </p:txBody>
        </p:sp>
        <p:sp>
          <p:nvSpPr>
            <p:cNvPr id="176" name="Google Shape;176;p5"/>
            <p:cNvSpPr/>
            <p:nvPr/>
          </p:nvSpPr>
          <p:spPr>
            <a:xfrm>
              <a:off x="4763" y="12276"/>
              <a:ext cx="12192759" cy="9049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77" name="Google Shape;177;p5"/>
            <p:cNvGrpSpPr/>
            <p:nvPr/>
          </p:nvGrpSpPr>
          <p:grpSpPr>
            <a:xfrm>
              <a:off x="78375" y="78372"/>
              <a:ext cx="12035243" cy="949767"/>
              <a:chOff x="-5921" y="-12945"/>
              <a:chExt cx="12203442" cy="1062295"/>
            </a:xfrm>
          </p:grpSpPr>
          <p:pic>
            <p:nvPicPr>
              <p:cNvPr id="178" name="Google Shape;178;p5"/>
              <p:cNvPicPr preferRelativeResize="0"/>
              <p:nvPr/>
            </p:nvPicPr>
            <p:blipFill rotWithShape="1">
              <a:blip r:embed="rId5">
                <a:alphaModFix/>
              </a:blip>
              <a:srcRect/>
              <a:stretch/>
            </p:blipFill>
            <p:spPr>
              <a:xfrm>
                <a:off x="-5921" y="-5142"/>
                <a:ext cx="2331720" cy="1054492"/>
              </a:xfrm>
              <a:prstGeom prst="rect">
                <a:avLst/>
              </a:prstGeom>
              <a:noFill/>
              <a:ln>
                <a:noFill/>
              </a:ln>
            </p:spPr>
          </p:pic>
          <p:pic>
            <p:nvPicPr>
              <p:cNvPr id="179" name="Google Shape;179;p5" descr="2020 Silver Gold Png Clipart - Transparent Png Clipart 2020 Gold Png, Png  Download , Transparent Png Image - PNGitem"/>
              <p:cNvPicPr preferRelativeResize="0"/>
              <p:nvPr/>
            </p:nvPicPr>
            <p:blipFill rotWithShape="1">
              <a:blip r:embed="rId6">
                <a:alphaModFix/>
              </a:blip>
              <a:srcRect/>
              <a:stretch/>
            </p:blipFill>
            <p:spPr>
              <a:xfrm>
                <a:off x="11212084" y="-12945"/>
                <a:ext cx="985437" cy="812780"/>
              </a:xfrm>
              <a:prstGeom prst="rect">
                <a:avLst/>
              </a:prstGeom>
              <a:noFill/>
              <a:ln>
                <a:noFill/>
              </a:ln>
            </p:spPr>
          </p:pic>
          <p:pic>
            <p:nvPicPr>
              <p:cNvPr id="180" name="Google Shape;180;p5"/>
              <p:cNvPicPr preferRelativeResize="0"/>
              <p:nvPr/>
            </p:nvPicPr>
            <p:blipFill rotWithShape="1">
              <a:blip r:embed="rId7">
                <a:alphaModFix/>
              </a:blip>
              <a:srcRect l="30913" r="19589"/>
              <a:stretch/>
            </p:blipFill>
            <p:spPr>
              <a:xfrm>
                <a:off x="4997831" y="5707"/>
                <a:ext cx="2331720" cy="900311"/>
              </a:xfrm>
              <a:prstGeom prst="rect">
                <a:avLst/>
              </a:prstGeom>
              <a:noFill/>
              <a:ln>
                <a:noFill/>
              </a:ln>
            </p:spPr>
          </p:pic>
          <p:pic>
            <p:nvPicPr>
              <p:cNvPr id="181" name="Google Shape;181;p5"/>
              <p:cNvPicPr preferRelativeResize="0"/>
              <p:nvPr/>
            </p:nvPicPr>
            <p:blipFill rotWithShape="1">
              <a:blip r:embed="rId8">
                <a:alphaModFix/>
              </a:blip>
              <a:srcRect l="38110" t="-2" b="-3877"/>
              <a:stretch/>
            </p:blipFill>
            <p:spPr>
              <a:xfrm>
                <a:off x="7501447" y="-5142"/>
                <a:ext cx="1822758" cy="897380"/>
              </a:xfrm>
              <a:prstGeom prst="rect">
                <a:avLst/>
              </a:prstGeom>
              <a:noFill/>
              <a:ln>
                <a:noFill/>
              </a:ln>
            </p:spPr>
          </p:pic>
          <p:pic>
            <p:nvPicPr>
              <p:cNvPr id="182" name="Google Shape;182;p5"/>
              <p:cNvPicPr preferRelativeResize="0"/>
              <p:nvPr/>
            </p:nvPicPr>
            <p:blipFill rotWithShape="1">
              <a:blip r:embed="rId9">
                <a:alphaModFix/>
              </a:blip>
              <a:srcRect l="33266" t="9358" r="8706" b="37265"/>
              <a:stretch/>
            </p:blipFill>
            <p:spPr>
              <a:xfrm>
                <a:off x="2497696" y="5707"/>
                <a:ext cx="2328239" cy="914400"/>
              </a:xfrm>
              <a:prstGeom prst="rect">
                <a:avLst/>
              </a:prstGeom>
              <a:noFill/>
              <a:ln>
                <a:noFill/>
              </a:ln>
            </p:spPr>
          </p:pic>
          <p:pic>
            <p:nvPicPr>
              <p:cNvPr id="183" name="Google Shape;183;p5"/>
              <p:cNvPicPr preferRelativeResize="0"/>
              <p:nvPr/>
            </p:nvPicPr>
            <p:blipFill rotWithShape="1">
              <a:blip r:embed="rId10">
                <a:alphaModFix/>
              </a:blip>
              <a:srcRect l="41992" t="2" r="7850" b="3049"/>
              <a:stretch/>
            </p:blipFill>
            <p:spPr>
              <a:xfrm>
                <a:off x="9467696" y="12276"/>
                <a:ext cx="1635733" cy="787559"/>
              </a:xfrm>
              <a:prstGeom prst="rect">
                <a:avLst/>
              </a:prstGeom>
              <a:noFill/>
              <a:ln>
                <a:noFill/>
              </a:ln>
            </p:spPr>
          </p:pic>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a1ff07010f_0_1"/>
          <p:cNvSpPr txBox="1">
            <a:spLocks noGrp="1"/>
          </p:cNvSpPr>
          <p:nvPr>
            <p:ph type="title"/>
          </p:nvPr>
        </p:nvSpPr>
        <p:spPr>
          <a:xfrm>
            <a:off x="574675" y="1497013"/>
            <a:ext cx="11188800" cy="801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600" b="1"/>
              <a:t>Self-Service Setup &amp; Support</a:t>
            </a:r>
            <a:endParaRPr b="1"/>
          </a:p>
        </p:txBody>
      </p:sp>
      <p:sp>
        <p:nvSpPr>
          <p:cNvPr id="189" name="Google Shape;189;ga1ff07010f_0_1"/>
          <p:cNvSpPr txBox="1">
            <a:spLocks noGrp="1"/>
          </p:cNvSpPr>
          <p:nvPr>
            <p:ph type="body" idx="1"/>
          </p:nvPr>
        </p:nvSpPr>
        <p:spPr>
          <a:xfrm>
            <a:off x="574675" y="2111125"/>
            <a:ext cx="10708800" cy="37305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US"/>
              <a:t>Ask Hard Questions!</a:t>
            </a:r>
            <a:endParaRPr/>
          </a:p>
          <a:p>
            <a:pPr marL="457200" lvl="0" indent="-355600" algn="l" rtl="0">
              <a:spcBef>
                <a:spcPts val="500"/>
              </a:spcBef>
              <a:spcAft>
                <a:spcPts val="0"/>
              </a:spcAft>
              <a:buSzPts val="2000"/>
              <a:buChar char="●"/>
            </a:pPr>
            <a:r>
              <a:rPr lang="en-US" sz="2000"/>
              <a:t>Does your institution want to use Sample Course Plans for students as “What If” scenarios?</a:t>
            </a:r>
            <a:endParaRPr sz="2000"/>
          </a:p>
          <a:p>
            <a:pPr marL="457200" lvl="0" indent="-355600" algn="l" rtl="0">
              <a:spcBef>
                <a:spcPts val="0"/>
              </a:spcBef>
              <a:spcAft>
                <a:spcPts val="0"/>
              </a:spcAft>
              <a:buSzPts val="2000"/>
              <a:buChar char="●"/>
            </a:pPr>
            <a:r>
              <a:rPr lang="en-US" sz="2000"/>
              <a:t>If so, does your institution have enough staffing to maintain the setup of course blocks and curriculum tracks each catalog year?</a:t>
            </a:r>
            <a:endParaRPr sz="2000"/>
          </a:p>
          <a:p>
            <a:pPr marL="457200" lvl="0" indent="-355600" algn="l" rtl="0">
              <a:spcBef>
                <a:spcPts val="0"/>
              </a:spcBef>
              <a:spcAft>
                <a:spcPts val="0"/>
              </a:spcAft>
              <a:buSzPts val="2000"/>
              <a:buChar char="●"/>
            </a:pPr>
            <a:r>
              <a:rPr lang="en-US" sz="2000"/>
              <a:t>What roles have been decided for faculty/staff at your school?</a:t>
            </a:r>
            <a:endParaRPr sz="2000"/>
          </a:p>
          <a:p>
            <a:pPr marL="457200" lvl="0" indent="-355600" algn="l" rtl="0">
              <a:spcBef>
                <a:spcPts val="0"/>
              </a:spcBef>
              <a:spcAft>
                <a:spcPts val="0"/>
              </a:spcAft>
              <a:buSzPts val="2000"/>
              <a:buChar char="●"/>
            </a:pPr>
            <a:r>
              <a:rPr lang="en-US" sz="2000"/>
              <a:t>Does your institution have an Advising Center or does the Faculty carry the advising load?</a:t>
            </a:r>
            <a:endParaRPr sz="2000"/>
          </a:p>
          <a:p>
            <a:pPr marL="457200" lvl="0" indent="-355600" algn="l" rtl="0">
              <a:spcBef>
                <a:spcPts val="0"/>
              </a:spcBef>
              <a:spcAft>
                <a:spcPts val="0"/>
              </a:spcAft>
              <a:buSzPts val="2000"/>
              <a:buChar char="●"/>
            </a:pPr>
            <a:r>
              <a:rPr lang="en-US" sz="2000"/>
              <a:t>Does your institution want to require Advisor Approved registration or allow students to register on their own?</a:t>
            </a:r>
            <a:endParaRPr sz="2000"/>
          </a:p>
          <a:p>
            <a:pPr marL="457200" lvl="0" indent="-355600" algn="l" rtl="0">
              <a:spcBef>
                <a:spcPts val="0"/>
              </a:spcBef>
              <a:spcAft>
                <a:spcPts val="0"/>
              </a:spcAft>
              <a:buSzPts val="2000"/>
              <a:buChar char="●"/>
            </a:pPr>
            <a:r>
              <a:rPr lang="en-US" sz="2000"/>
              <a:t>How does your institution want it to appear aesthetically?</a:t>
            </a:r>
            <a:endParaRPr sz="2000"/>
          </a:p>
          <a:p>
            <a:pPr marL="0" lvl="0" indent="0" algn="l" rtl="0">
              <a:lnSpc>
                <a:spcPct val="150000"/>
              </a:lnSpc>
              <a:spcBef>
                <a:spcPts val="0"/>
              </a:spcBef>
              <a:spcAft>
                <a:spcPts val="0"/>
              </a:spcAft>
              <a:buNone/>
            </a:pPr>
            <a:endParaRPr/>
          </a:p>
        </p:txBody>
      </p:sp>
      <p:grpSp>
        <p:nvGrpSpPr>
          <p:cNvPr id="190" name="Google Shape;190;ga1ff07010f_0_1"/>
          <p:cNvGrpSpPr/>
          <p:nvPr/>
        </p:nvGrpSpPr>
        <p:grpSpPr>
          <a:xfrm>
            <a:off x="-3175" y="4763"/>
            <a:ext cx="12196443" cy="6845040"/>
            <a:chOff x="0" y="12276"/>
            <a:chExt cx="12197663" cy="6845725"/>
          </a:xfrm>
        </p:grpSpPr>
        <p:sp>
          <p:nvSpPr>
            <p:cNvPr id="191" name="Google Shape;191;ga1ff07010f_0_1"/>
            <p:cNvSpPr/>
            <p:nvPr/>
          </p:nvSpPr>
          <p:spPr>
            <a:xfrm>
              <a:off x="0" y="6207125"/>
              <a:ext cx="12192007" cy="650876"/>
            </a:xfrm>
            <a:custGeom>
              <a:avLst/>
              <a:gdLst/>
              <a:ahLst/>
              <a:cxnLst/>
              <a:rect l="l" t="t" r="r" b="b"/>
              <a:pathLst>
                <a:path w="12799" h="680" extrusionOk="0">
                  <a:moveTo>
                    <a:pt x="0" y="0"/>
                  </a:moveTo>
                  <a:lnTo>
                    <a:pt x="0" y="0"/>
                  </a:lnTo>
                  <a:lnTo>
                    <a:pt x="12799" y="0"/>
                  </a:lnTo>
                  <a:lnTo>
                    <a:pt x="12799" y="680"/>
                  </a:lnTo>
                  <a:lnTo>
                    <a:pt x="0" y="680"/>
                  </a:lnTo>
                  <a:lnTo>
                    <a:pt x="0" y="0"/>
                  </a:lnTo>
                  <a:close/>
                  <a:moveTo>
                    <a:pt x="12222" y="518"/>
                  </a:moveTo>
                  <a:lnTo>
                    <a:pt x="12222" y="518"/>
                  </a:lnTo>
                  <a:lnTo>
                    <a:pt x="12576" y="518"/>
                  </a:lnTo>
                  <a:lnTo>
                    <a:pt x="12576" y="164"/>
                  </a:lnTo>
                  <a:lnTo>
                    <a:pt x="12222" y="164"/>
                  </a:lnTo>
                  <a:lnTo>
                    <a:pt x="12222" y="518"/>
                  </a:lnTo>
                  <a:close/>
                  <a:moveTo>
                    <a:pt x="10951" y="518"/>
                  </a:moveTo>
                  <a:lnTo>
                    <a:pt x="10951" y="518"/>
                  </a:lnTo>
                  <a:lnTo>
                    <a:pt x="11305" y="518"/>
                  </a:lnTo>
                  <a:lnTo>
                    <a:pt x="11305" y="164"/>
                  </a:lnTo>
                  <a:lnTo>
                    <a:pt x="10951" y="164"/>
                  </a:lnTo>
                  <a:lnTo>
                    <a:pt x="10951" y="518"/>
                  </a:lnTo>
                  <a:close/>
                </a:path>
              </a:pathLst>
            </a:custGeom>
            <a:solidFill>
              <a:srgbClr val="2CAE2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ga1ff07010f_0_1"/>
            <p:cNvSpPr/>
            <p:nvPr/>
          </p:nvSpPr>
          <p:spPr>
            <a:xfrm>
              <a:off x="11034713" y="6364287"/>
              <a:ext cx="415925" cy="338138"/>
            </a:xfrm>
            <a:custGeom>
              <a:avLst/>
              <a:gdLst/>
              <a:ahLst/>
              <a:cxnLst/>
              <a:rect l="l" t="t" r="r" b="b"/>
              <a:pathLst>
                <a:path w="435" h="354" extrusionOk="0">
                  <a:moveTo>
                    <a:pt x="137" y="354"/>
                  </a:moveTo>
                  <a:lnTo>
                    <a:pt x="137" y="354"/>
                  </a:lnTo>
                  <a:cubicBezTo>
                    <a:pt x="301" y="354"/>
                    <a:pt x="391" y="218"/>
                    <a:pt x="391" y="100"/>
                  </a:cubicBezTo>
                  <a:cubicBezTo>
                    <a:pt x="391" y="96"/>
                    <a:pt x="391" y="92"/>
                    <a:pt x="390" y="88"/>
                  </a:cubicBezTo>
                  <a:cubicBezTo>
                    <a:pt x="408" y="76"/>
                    <a:pt x="423" y="60"/>
                    <a:pt x="435" y="42"/>
                  </a:cubicBezTo>
                  <a:cubicBezTo>
                    <a:pt x="419" y="49"/>
                    <a:pt x="402" y="54"/>
                    <a:pt x="384" y="56"/>
                  </a:cubicBezTo>
                  <a:cubicBezTo>
                    <a:pt x="402" y="45"/>
                    <a:pt x="416" y="28"/>
                    <a:pt x="423" y="7"/>
                  </a:cubicBezTo>
                  <a:cubicBezTo>
                    <a:pt x="406" y="17"/>
                    <a:pt x="387" y="24"/>
                    <a:pt x="366" y="28"/>
                  </a:cubicBezTo>
                  <a:cubicBezTo>
                    <a:pt x="350" y="11"/>
                    <a:pt x="327" y="0"/>
                    <a:pt x="301" y="0"/>
                  </a:cubicBezTo>
                  <a:cubicBezTo>
                    <a:pt x="252" y="0"/>
                    <a:pt x="212" y="40"/>
                    <a:pt x="212" y="89"/>
                  </a:cubicBezTo>
                  <a:cubicBezTo>
                    <a:pt x="212" y="96"/>
                    <a:pt x="213" y="103"/>
                    <a:pt x="214" y="110"/>
                  </a:cubicBezTo>
                  <a:cubicBezTo>
                    <a:pt x="140" y="106"/>
                    <a:pt x="74" y="71"/>
                    <a:pt x="30" y="17"/>
                  </a:cubicBezTo>
                  <a:cubicBezTo>
                    <a:pt x="22" y="30"/>
                    <a:pt x="18" y="45"/>
                    <a:pt x="18" y="61"/>
                  </a:cubicBezTo>
                  <a:cubicBezTo>
                    <a:pt x="18" y="92"/>
                    <a:pt x="34" y="120"/>
                    <a:pt x="58" y="136"/>
                  </a:cubicBezTo>
                  <a:cubicBezTo>
                    <a:pt x="43" y="135"/>
                    <a:pt x="29" y="131"/>
                    <a:pt x="17" y="125"/>
                  </a:cubicBezTo>
                  <a:lnTo>
                    <a:pt x="17" y="126"/>
                  </a:lnTo>
                  <a:cubicBezTo>
                    <a:pt x="17" y="169"/>
                    <a:pt x="48" y="205"/>
                    <a:pt x="89" y="213"/>
                  </a:cubicBezTo>
                  <a:cubicBezTo>
                    <a:pt x="81" y="215"/>
                    <a:pt x="74" y="216"/>
                    <a:pt x="65" y="216"/>
                  </a:cubicBezTo>
                  <a:cubicBezTo>
                    <a:pt x="60" y="216"/>
                    <a:pt x="54" y="216"/>
                    <a:pt x="49" y="215"/>
                  </a:cubicBezTo>
                  <a:cubicBezTo>
                    <a:pt x="60" y="250"/>
                    <a:pt x="93" y="276"/>
                    <a:pt x="132" y="277"/>
                  </a:cubicBezTo>
                  <a:cubicBezTo>
                    <a:pt x="101" y="301"/>
                    <a:pt x="63" y="315"/>
                    <a:pt x="21" y="315"/>
                  </a:cubicBezTo>
                  <a:cubicBezTo>
                    <a:pt x="14" y="315"/>
                    <a:pt x="7" y="314"/>
                    <a:pt x="0" y="314"/>
                  </a:cubicBezTo>
                  <a:cubicBezTo>
                    <a:pt x="39" y="339"/>
                    <a:pt x="86" y="354"/>
                    <a:pt x="137" y="354"/>
                  </a:cubicBezTo>
                  <a:close/>
                </a:path>
              </a:pathLst>
            </a:custGeom>
            <a:solidFill>
              <a:srgbClr val="FEFEF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3" name="Google Shape;193;ga1ff07010f_0_1"/>
            <p:cNvPicPr preferRelativeResize="0"/>
            <p:nvPr/>
          </p:nvPicPr>
          <p:blipFill rotWithShape="1">
            <a:blip r:embed="rId3">
              <a:alphaModFix/>
            </a:blip>
            <a:srcRect/>
            <a:stretch/>
          </p:blipFill>
          <p:spPr>
            <a:xfrm>
              <a:off x="10423525" y="6361112"/>
              <a:ext cx="344488" cy="342900"/>
            </a:xfrm>
            <a:prstGeom prst="rect">
              <a:avLst/>
            </a:prstGeom>
            <a:noFill/>
            <a:ln>
              <a:noFill/>
            </a:ln>
          </p:spPr>
        </p:pic>
        <p:pic>
          <p:nvPicPr>
            <p:cNvPr id="194" name="Google Shape;194;ga1ff07010f_0_1"/>
            <p:cNvPicPr preferRelativeResize="0"/>
            <p:nvPr/>
          </p:nvPicPr>
          <p:blipFill rotWithShape="1">
            <a:blip r:embed="rId4">
              <a:alphaModFix/>
            </a:blip>
            <a:srcRect/>
            <a:stretch/>
          </p:blipFill>
          <p:spPr>
            <a:xfrm>
              <a:off x="11639550" y="6362700"/>
              <a:ext cx="341313" cy="341313"/>
            </a:xfrm>
            <a:prstGeom prst="rect">
              <a:avLst/>
            </a:prstGeom>
            <a:noFill/>
            <a:ln>
              <a:noFill/>
            </a:ln>
          </p:spPr>
        </p:pic>
        <p:sp>
          <p:nvSpPr>
            <p:cNvPr id="195" name="Google Shape;195;ga1ff07010f_0_1"/>
            <p:cNvSpPr/>
            <p:nvPr/>
          </p:nvSpPr>
          <p:spPr>
            <a:xfrm>
              <a:off x="178179" y="6248487"/>
              <a:ext cx="30063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FFFFFF"/>
                  </a:solidFill>
                  <a:latin typeface="Calibri"/>
                  <a:ea typeface="Calibri"/>
                  <a:cs typeface="Calibri"/>
                  <a:sym typeface="Calibri"/>
                </a:rPr>
                <a:t>#N3CSDPA</a:t>
              </a:r>
              <a:endParaRPr/>
            </a:p>
          </p:txBody>
        </p:sp>
        <p:sp>
          <p:nvSpPr>
            <p:cNvPr id="196" name="Google Shape;196;ga1ff07010f_0_1"/>
            <p:cNvSpPr/>
            <p:nvPr/>
          </p:nvSpPr>
          <p:spPr>
            <a:xfrm>
              <a:off x="4763" y="12276"/>
              <a:ext cx="12192900" cy="904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97" name="Google Shape;197;ga1ff07010f_0_1"/>
            <p:cNvGrpSpPr/>
            <p:nvPr/>
          </p:nvGrpSpPr>
          <p:grpSpPr>
            <a:xfrm>
              <a:off x="78375" y="78372"/>
              <a:ext cx="12035035" cy="949798"/>
              <a:chOff x="-5921" y="-12945"/>
              <a:chExt cx="12203443" cy="1062295"/>
            </a:xfrm>
          </p:grpSpPr>
          <p:pic>
            <p:nvPicPr>
              <p:cNvPr id="198" name="Google Shape;198;ga1ff07010f_0_1"/>
              <p:cNvPicPr preferRelativeResize="0"/>
              <p:nvPr/>
            </p:nvPicPr>
            <p:blipFill rotWithShape="1">
              <a:blip r:embed="rId5">
                <a:alphaModFix/>
              </a:blip>
              <a:srcRect/>
              <a:stretch/>
            </p:blipFill>
            <p:spPr>
              <a:xfrm>
                <a:off x="-5921" y="-5142"/>
                <a:ext cx="2331720" cy="1054492"/>
              </a:xfrm>
              <a:prstGeom prst="rect">
                <a:avLst/>
              </a:prstGeom>
              <a:noFill/>
              <a:ln>
                <a:noFill/>
              </a:ln>
            </p:spPr>
          </p:pic>
          <p:pic>
            <p:nvPicPr>
              <p:cNvPr id="199" name="Google Shape;199;ga1ff07010f_0_1" descr="2020 Silver Gold Png Clipart - Transparent Png Clipart 2020 Gold Png, Png  Download , Transparent Png Image - PNGitem"/>
              <p:cNvPicPr preferRelativeResize="0"/>
              <p:nvPr/>
            </p:nvPicPr>
            <p:blipFill rotWithShape="1">
              <a:blip r:embed="rId6">
                <a:alphaModFix/>
              </a:blip>
              <a:srcRect/>
              <a:stretch/>
            </p:blipFill>
            <p:spPr>
              <a:xfrm>
                <a:off x="11212084" y="-12945"/>
                <a:ext cx="985437" cy="812780"/>
              </a:xfrm>
              <a:prstGeom prst="rect">
                <a:avLst/>
              </a:prstGeom>
              <a:noFill/>
              <a:ln>
                <a:noFill/>
              </a:ln>
            </p:spPr>
          </p:pic>
          <p:pic>
            <p:nvPicPr>
              <p:cNvPr id="200" name="Google Shape;200;ga1ff07010f_0_1"/>
              <p:cNvPicPr preferRelativeResize="0"/>
              <p:nvPr/>
            </p:nvPicPr>
            <p:blipFill rotWithShape="1">
              <a:blip r:embed="rId7">
                <a:alphaModFix/>
              </a:blip>
              <a:srcRect l="30911" r="19591"/>
              <a:stretch/>
            </p:blipFill>
            <p:spPr>
              <a:xfrm>
                <a:off x="4997831" y="5707"/>
                <a:ext cx="2331721" cy="900311"/>
              </a:xfrm>
              <a:prstGeom prst="rect">
                <a:avLst/>
              </a:prstGeom>
              <a:noFill/>
              <a:ln>
                <a:noFill/>
              </a:ln>
            </p:spPr>
          </p:pic>
          <p:pic>
            <p:nvPicPr>
              <p:cNvPr id="201" name="Google Shape;201;ga1ff07010f_0_1"/>
              <p:cNvPicPr preferRelativeResize="0"/>
              <p:nvPr/>
            </p:nvPicPr>
            <p:blipFill rotWithShape="1">
              <a:blip r:embed="rId8">
                <a:alphaModFix/>
              </a:blip>
              <a:srcRect l="38111" b="-3874"/>
              <a:stretch/>
            </p:blipFill>
            <p:spPr>
              <a:xfrm>
                <a:off x="7501447" y="-5142"/>
                <a:ext cx="1822757" cy="897380"/>
              </a:xfrm>
              <a:prstGeom prst="rect">
                <a:avLst/>
              </a:prstGeom>
              <a:noFill/>
              <a:ln>
                <a:noFill/>
              </a:ln>
            </p:spPr>
          </p:pic>
          <p:pic>
            <p:nvPicPr>
              <p:cNvPr id="202" name="Google Shape;202;ga1ff07010f_0_1"/>
              <p:cNvPicPr preferRelativeResize="0"/>
              <p:nvPr/>
            </p:nvPicPr>
            <p:blipFill rotWithShape="1">
              <a:blip r:embed="rId9">
                <a:alphaModFix/>
              </a:blip>
              <a:srcRect l="33267" t="9356" r="8704" b="37267"/>
              <a:stretch/>
            </p:blipFill>
            <p:spPr>
              <a:xfrm>
                <a:off x="2497696" y="5707"/>
                <a:ext cx="2328238" cy="914400"/>
              </a:xfrm>
              <a:prstGeom prst="rect">
                <a:avLst/>
              </a:prstGeom>
              <a:noFill/>
              <a:ln>
                <a:noFill/>
              </a:ln>
            </p:spPr>
          </p:pic>
          <p:pic>
            <p:nvPicPr>
              <p:cNvPr id="203" name="Google Shape;203;ga1ff07010f_0_1"/>
              <p:cNvPicPr preferRelativeResize="0"/>
              <p:nvPr/>
            </p:nvPicPr>
            <p:blipFill rotWithShape="1">
              <a:blip r:embed="rId10">
                <a:alphaModFix/>
              </a:blip>
              <a:srcRect l="41992" r="7849" b="3053"/>
              <a:stretch/>
            </p:blipFill>
            <p:spPr>
              <a:xfrm>
                <a:off x="9467696" y="12276"/>
                <a:ext cx="1635734" cy="787560"/>
              </a:xfrm>
              <a:prstGeom prst="rect">
                <a:avLst/>
              </a:prstGeom>
              <a:noFill/>
              <a:ln>
                <a:noFill/>
              </a:ln>
            </p:spPr>
          </p:pic>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a1ff07010f_0_21"/>
          <p:cNvSpPr txBox="1">
            <a:spLocks noGrp="1"/>
          </p:cNvSpPr>
          <p:nvPr>
            <p:ph type="title"/>
          </p:nvPr>
        </p:nvSpPr>
        <p:spPr>
          <a:xfrm>
            <a:off x="574675" y="1497013"/>
            <a:ext cx="11188800" cy="801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600" b="1"/>
              <a:t>Appearance Settings</a:t>
            </a:r>
            <a:endParaRPr sz="3600" b="1"/>
          </a:p>
        </p:txBody>
      </p:sp>
      <p:sp>
        <p:nvSpPr>
          <p:cNvPr id="209" name="Google Shape;209;ga1ff07010f_0_21"/>
          <p:cNvSpPr txBox="1">
            <a:spLocks noGrp="1"/>
          </p:cNvSpPr>
          <p:nvPr>
            <p:ph type="body" idx="1"/>
          </p:nvPr>
        </p:nvSpPr>
        <p:spPr>
          <a:xfrm>
            <a:off x="574675" y="2298625"/>
            <a:ext cx="10708800" cy="37305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US" sz="2200"/>
              <a:t>Some Setup is Time Consuming!</a:t>
            </a:r>
            <a:endParaRPr sz="2200"/>
          </a:p>
          <a:p>
            <a:pPr marL="0" lvl="0" indent="457200" algn="l" rtl="0">
              <a:spcBef>
                <a:spcPts val="1000"/>
              </a:spcBef>
              <a:spcAft>
                <a:spcPts val="0"/>
              </a:spcAft>
              <a:buNone/>
            </a:pPr>
            <a:r>
              <a:rPr lang="en-US" sz="1800">
                <a:latin typeface="Arial"/>
                <a:ea typeface="Arial"/>
                <a:cs typeface="Arial"/>
                <a:sym typeface="Arial"/>
              </a:rPr>
              <a:t>•</a:t>
            </a:r>
            <a:r>
              <a:rPr lang="en-US" sz="1800"/>
              <a:t>Allow for ample time for folks to edit screens to the desired settings.</a:t>
            </a:r>
            <a:endParaRPr sz="1800"/>
          </a:p>
          <a:p>
            <a:pPr marL="0" lvl="0" indent="0" algn="l" rtl="0">
              <a:spcBef>
                <a:spcPts val="1000"/>
              </a:spcBef>
              <a:spcAft>
                <a:spcPts val="0"/>
              </a:spcAft>
              <a:buNone/>
            </a:pPr>
            <a:r>
              <a:rPr lang="en-US" sz="2200"/>
              <a:t>Subject Removal (SUBJ)</a:t>
            </a:r>
            <a:endParaRPr sz="2200"/>
          </a:p>
          <a:p>
            <a:pPr marL="0" lvl="0" indent="457200" algn="l" rtl="0">
              <a:spcBef>
                <a:spcPts val="500"/>
              </a:spcBef>
              <a:spcAft>
                <a:spcPts val="0"/>
              </a:spcAft>
              <a:buNone/>
            </a:pPr>
            <a:r>
              <a:rPr lang="en-US" sz="1800">
                <a:latin typeface="Arial"/>
                <a:ea typeface="Arial"/>
                <a:cs typeface="Arial"/>
                <a:sym typeface="Arial"/>
              </a:rPr>
              <a:t>•</a:t>
            </a:r>
            <a:r>
              <a:rPr lang="en-US" sz="1800"/>
              <a:t>Shows within the Self-Service Course Catalog which subjects are pertinent to your institution</a:t>
            </a:r>
            <a:endParaRPr sz="1800"/>
          </a:p>
          <a:p>
            <a:pPr marL="0" lvl="0" indent="0" algn="l" rtl="0">
              <a:spcBef>
                <a:spcPts val="1000"/>
              </a:spcBef>
              <a:spcAft>
                <a:spcPts val="0"/>
              </a:spcAft>
              <a:buNone/>
            </a:pPr>
            <a:r>
              <a:rPr lang="en-US" sz="2200"/>
              <a:t>Curriculum Tracks with Course Blocks (CUTK/CSBL)		</a:t>
            </a:r>
            <a:endParaRPr sz="2200"/>
          </a:p>
          <a:p>
            <a:pPr marL="0" lvl="0" indent="457200" algn="l" rtl="0">
              <a:spcBef>
                <a:spcPts val="500"/>
              </a:spcBef>
              <a:spcAft>
                <a:spcPts val="0"/>
              </a:spcAft>
              <a:buNone/>
            </a:pPr>
            <a:r>
              <a:rPr lang="en-US" sz="1800">
                <a:latin typeface="Arial"/>
                <a:ea typeface="Arial"/>
                <a:cs typeface="Arial"/>
                <a:sym typeface="Arial"/>
              </a:rPr>
              <a:t>•</a:t>
            </a:r>
            <a:r>
              <a:rPr lang="en-US" sz="1800"/>
              <a:t>Required set up if using Course Plans and/or View a Sample Program</a:t>
            </a:r>
            <a:endParaRPr sz="1800"/>
          </a:p>
          <a:p>
            <a:pPr marL="0" lvl="0" indent="0" algn="l" rtl="0">
              <a:spcBef>
                <a:spcPts val="1000"/>
              </a:spcBef>
              <a:spcAft>
                <a:spcPts val="0"/>
              </a:spcAft>
              <a:buNone/>
            </a:pPr>
            <a:r>
              <a:rPr lang="en-US" sz="2200"/>
              <a:t>Pseudo Courses Creation (XUIC/XUSU/CRSE)</a:t>
            </a:r>
            <a:endParaRPr sz="2200"/>
          </a:p>
          <a:p>
            <a:pPr marL="0" lvl="0" indent="457200" algn="l" rtl="0">
              <a:spcBef>
                <a:spcPts val="500"/>
              </a:spcBef>
              <a:spcAft>
                <a:spcPts val="0"/>
              </a:spcAft>
              <a:buNone/>
            </a:pPr>
            <a:r>
              <a:rPr lang="en-US" sz="1800">
                <a:latin typeface="Arial"/>
                <a:ea typeface="Arial"/>
                <a:cs typeface="Arial"/>
                <a:sym typeface="Arial"/>
              </a:rPr>
              <a:t>•</a:t>
            </a:r>
            <a:r>
              <a:rPr lang="en-US" sz="1800"/>
              <a:t>Required set up if program of study has “pick list or free electives”		</a:t>
            </a:r>
            <a:endParaRPr sz="1800"/>
          </a:p>
          <a:p>
            <a:pPr marL="0" lvl="0" indent="0" algn="l" rtl="0">
              <a:spcBef>
                <a:spcPts val="500"/>
              </a:spcBef>
              <a:spcAft>
                <a:spcPts val="0"/>
              </a:spcAft>
              <a:buNone/>
            </a:pPr>
            <a:endParaRPr/>
          </a:p>
          <a:p>
            <a:pPr marL="0" lvl="0" indent="0" algn="l" rtl="0">
              <a:lnSpc>
                <a:spcPct val="150000"/>
              </a:lnSpc>
              <a:spcBef>
                <a:spcPts val="0"/>
              </a:spcBef>
              <a:spcAft>
                <a:spcPts val="0"/>
              </a:spcAft>
              <a:buNone/>
            </a:pPr>
            <a:endParaRPr/>
          </a:p>
        </p:txBody>
      </p:sp>
      <p:grpSp>
        <p:nvGrpSpPr>
          <p:cNvPr id="210" name="Google Shape;210;ga1ff07010f_0_21"/>
          <p:cNvGrpSpPr/>
          <p:nvPr/>
        </p:nvGrpSpPr>
        <p:grpSpPr>
          <a:xfrm>
            <a:off x="-3175" y="4763"/>
            <a:ext cx="12196443" cy="6845040"/>
            <a:chOff x="0" y="12276"/>
            <a:chExt cx="12197663" cy="6845725"/>
          </a:xfrm>
        </p:grpSpPr>
        <p:sp>
          <p:nvSpPr>
            <p:cNvPr id="211" name="Google Shape;211;ga1ff07010f_0_21"/>
            <p:cNvSpPr/>
            <p:nvPr/>
          </p:nvSpPr>
          <p:spPr>
            <a:xfrm>
              <a:off x="0" y="6207125"/>
              <a:ext cx="12192007" cy="650876"/>
            </a:xfrm>
            <a:custGeom>
              <a:avLst/>
              <a:gdLst/>
              <a:ahLst/>
              <a:cxnLst/>
              <a:rect l="l" t="t" r="r" b="b"/>
              <a:pathLst>
                <a:path w="12799" h="680" extrusionOk="0">
                  <a:moveTo>
                    <a:pt x="0" y="0"/>
                  </a:moveTo>
                  <a:lnTo>
                    <a:pt x="0" y="0"/>
                  </a:lnTo>
                  <a:lnTo>
                    <a:pt x="12799" y="0"/>
                  </a:lnTo>
                  <a:lnTo>
                    <a:pt x="12799" y="680"/>
                  </a:lnTo>
                  <a:lnTo>
                    <a:pt x="0" y="680"/>
                  </a:lnTo>
                  <a:lnTo>
                    <a:pt x="0" y="0"/>
                  </a:lnTo>
                  <a:close/>
                  <a:moveTo>
                    <a:pt x="12222" y="518"/>
                  </a:moveTo>
                  <a:lnTo>
                    <a:pt x="12222" y="518"/>
                  </a:lnTo>
                  <a:lnTo>
                    <a:pt x="12576" y="518"/>
                  </a:lnTo>
                  <a:lnTo>
                    <a:pt x="12576" y="164"/>
                  </a:lnTo>
                  <a:lnTo>
                    <a:pt x="12222" y="164"/>
                  </a:lnTo>
                  <a:lnTo>
                    <a:pt x="12222" y="518"/>
                  </a:lnTo>
                  <a:close/>
                  <a:moveTo>
                    <a:pt x="10951" y="518"/>
                  </a:moveTo>
                  <a:lnTo>
                    <a:pt x="10951" y="518"/>
                  </a:lnTo>
                  <a:lnTo>
                    <a:pt x="11305" y="518"/>
                  </a:lnTo>
                  <a:lnTo>
                    <a:pt x="11305" y="164"/>
                  </a:lnTo>
                  <a:lnTo>
                    <a:pt x="10951" y="164"/>
                  </a:lnTo>
                  <a:lnTo>
                    <a:pt x="10951" y="518"/>
                  </a:lnTo>
                  <a:close/>
                </a:path>
              </a:pathLst>
            </a:custGeom>
            <a:solidFill>
              <a:srgbClr val="2CAE2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ga1ff07010f_0_21"/>
            <p:cNvSpPr/>
            <p:nvPr/>
          </p:nvSpPr>
          <p:spPr>
            <a:xfrm>
              <a:off x="11034713" y="6364287"/>
              <a:ext cx="415925" cy="338138"/>
            </a:xfrm>
            <a:custGeom>
              <a:avLst/>
              <a:gdLst/>
              <a:ahLst/>
              <a:cxnLst/>
              <a:rect l="l" t="t" r="r" b="b"/>
              <a:pathLst>
                <a:path w="435" h="354" extrusionOk="0">
                  <a:moveTo>
                    <a:pt x="137" y="354"/>
                  </a:moveTo>
                  <a:lnTo>
                    <a:pt x="137" y="354"/>
                  </a:lnTo>
                  <a:cubicBezTo>
                    <a:pt x="301" y="354"/>
                    <a:pt x="391" y="218"/>
                    <a:pt x="391" y="100"/>
                  </a:cubicBezTo>
                  <a:cubicBezTo>
                    <a:pt x="391" y="96"/>
                    <a:pt x="391" y="92"/>
                    <a:pt x="390" y="88"/>
                  </a:cubicBezTo>
                  <a:cubicBezTo>
                    <a:pt x="408" y="76"/>
                    <a:pt x="423" y="60"/>
                    <a:pt x="435" y="42"/>
                  </a:cubicBezTo>
                  <a:cubicBezTo>
                    <a:pt x="419" y="49"/>
                    <a:pt x="402" y="54"/>
                    <a:pt x="384" y="56"/>
                  </a:cubicBezTo>
                  <a:cubicBezTo>
                    <a:pt x="402" y="45"/>
                    <a:pt x="416" y="28"/>
                    <a:pt x="423" y="7"/>
                  </a:cubicBezTo>
                  <a:cubicBezTo>
                    <a:pt x="406" y="17"/>
                    <a:pt x="387" y="24"/>
                    <a:pt x="366" y="28"/>
                  </a:cubicBezTo>
                  <a:cubicBezTo>
                    <a:pt x="350" y="11"/>
                    <a:pt x="327" y="0"/>
                    <a:pt x="301" y="0"/>
                  </a:cubicBezTo>
                  <a:cubicBezTo>
                    <a:pt x="252" y="0"/>
                    <a:pt x="212" y="40"/>
                    <a:pt x="212" y="89"/>
                  </a:cubicBezTo>
                  <a:cubicBezTo>
                    <a:pt x="212" y="96"/>
                    <a:pt x="213" y="103"/>
                    <a:pt x="214" y="110"/>
                  </a:cubicBezTo>
                  <a:cubicBezTo>
                    <a:pt x="140" y="106"/>
                    <a:pt x="74" y="71"/>
                    <a:pt x="30" y="17"/>
                  </a:cubicBezTo>
                  <a:cubicBezTo>
                    <a:pt x="22" y="30"/>
                    <a:pt x="18" y="45"/>
                    <a:pt x="18" y="61"/>
                  </a:cubicBezTo>
                  <a:cubicBezTo>
                    <a:pt x="18" y="92"/>
                    <a:pt x="34" y="120"/>
                    <a:pt x="58" y="136"/>
                  </a:cubicBezTo>
                  <a:cubicBezTo>
                    <a:pt x="43" y="135"/>
                    <a:pt x="29" y="131"/>
                    <a:pt x="17" y="125"/>
                  </a:cubicBezTo>
                  <a:lnTo>
                    <a:pt x="17" y="126"/>
                  </a:lnTo>
                  <a:cubicBezTo>
                    <a:pt x="17" y="169"/>
                    <a:pt x="48" y="205"/>
                    <a:pt x="89" y="213"/>
                  </a:cubicBezTo>
                  <a:cubicBezTo>
                    <a:pt x="81" y="215"/>
                    <a:pt x="74" y="216"/>
                    <a:pt x="65" y="216"/>
                  </a:cubicBezTo>
                  <a:cubicBezTo>
                    <a:pt x="60" y="216"/>
                    <a:pt x="54" y="216"/>
                    <a:pt x="49" y="215"/>
                  </a:cubicBezTo>
                  <a:cubicBezTo>
                    <a:pt x="60" y="250"/>
                    <a:pt x="93" y="276"/>
                    <a:pt x="132" y="277"/>
                  </a:cubicBezTo>
                  <a:cubicBezTo>
                    <a:pt x="101" y="301"/>
                    <a:pt x="63" y="315"/>
                    <a:pt x="21" y="315"/>
                  </a:cubicBezTo>
                  <a:cubicBezTo>
                    <a:pt x="14" y="315"/>
                    <a:pt x="7" y="314"/>
                    <a:pt x="0" y="314"/>
                  </a:cubicBezTo>
                  <a:cubicBezTo>
                    <a:pt x="39" y="339"/>
                    <a:pt x="86" y="354"/>
                    <a:pt x="137" y="354"/>
                  </a:cubicBezTo>
                  <a:close/>
                </a:path>
              </a:pathLst>
            </a:custGeom>
            <a:solidFill>
              <a:srgbClr val="FEFEF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13" name="Google Shape;213;ga1ff07010f_0_21"/>
            <p:cNvPicPr preferRelativeResize="0"/>
            <p:nvPr/>
          </p:nvPicPr>
          <p:blipFill rotWithShape="1">
            <a:blip r:embed="rId3">
              <a:alphaModFix/>
            </a:blip>
            <a:srcRect/>
            <a:stretch/>
          </p:blipFill>
          <p:spPr>
            <a:xfrm>
              <a:off x="10423525" y="6361112"/>
              <a:ext cx="344488" cy="342900"/>
            </a:xfrm>
            <a:prstGeom prst="rect">
              <a:avLst/>
            </a:prstGeom>
            <a:noFill/>
            <a:ln>
              <a:noFill/>
            </a:ln>
          </p:spPr>
        </p:pic>
        <p:pic>
          <p:nvPicPr>
            <p:cNvPr id="214" name="Google Shape;214;ga1ff07010f_0_21"/>
            <p:cNvPicPr preferRelativeResize="0"/>
            <p:nvPr/>
          </p:nvPicPr>
          <p:blipFill rotWithShape="1">
            <a:blip r:embed="rId4">
              <a:alphaModFix/>
            </a:blip>
            <a:srcRect/>
            <a:stretch/>
          </p:blipFill>
          <p:spPr>
            <a:xfrm>
              <a:off x="11639550" y="6362700"/>
              <a:ext cx="341313" cy="341313"/>
            </a:xfrm>
            <a:prstGeom prst="rect">
              <a:avLst/>
            </a:prstGeom>
            <a:noFill/>
            <a:ln>
              <a:noFill/>
            </a:ln>
          </p:spPr>
        </p:pic>
        <p:sp>
          <p:nvSpPr>
            <p:cNvPr id="215" name="Google Shape;215;ga1ff07010f_0_21"/>
            <p:cNvSpPr/>
            <p:nvPr/>
          </p:nvSpPr>
          <p:spPr>
            <a:xfrm>
              <a:off x="178179" y="6248487"/>
              <a:ext cx="30063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FFFFFF"/>
                  </a:solidFill>
                  <a:latin typeface="Calibri"/>
                  <a:ea typeface="Calibri"/>
                  <a:cs typeface="Calibri"/>
                  <a:sym typeface="Calibri"/>
                </a:rPr>
                <a:t>#N3CSDPA</a:t>
              </a:r>
              <a:endParaRPr/>
            </a:p>
          </p:txBody>
        </p:sp>
        <p:sp>
          <p:nvSpPr>
            <p:cNvPr id="216" name="Google Shape;216;ga1ff07010f_0_21"/>
            <p:cNvSpPr/>
            <p:nvPr/>
          </p:nvSpPr>
          <p:spPr>
            <a:xfrm>
              <a:off x="4763" y="12276"/>
              <a:ext cx="12192900" cy="904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17" name="Google Shape;217;ga1ff07010f_0_21"/>
            <p:cNvGrpSpPr/>
            <p:nvPr/>
          </p:nvGrpSpPr>
          <p:grpSpPr>
            <a:xfrm>
              <a:off x="78375" y="78372"/>
              <a:ext cx="12035035" cy="949798"/>
              <a:chOff x="-5921" y="-12945"/>
              <a:chExt cx="12203443" cy="1062295"/>
            </a:xfrm>
          </p:grpSpPr>
          <p:pic>
            <p:nvPicPr>
              <p:cNvPr id="218" name="Google Shape;218;ga1ff07010f_0_21"/>
              <p:cNvPicPr preferRelativeResize="0"/>
              <p:nvPr/>
            </p:nvPicPr>
            <p:blipFill rotWithShape="1">
              <a:blip r:embed="rId5">
                <a:alphaModFix/>
              </a:blip>
              <a:srcRect/>
              <a:stretch/>
            </p:blipFill>
            <p:spPr>
              <a:xfrm>
                <a:off x="-5921" y="-5142"/>
                <a:ext cx="2331720" cy="1054492"/>
              </a:xfrm>
              <a:prstGeom prst="rect">
                <a:avLst/>
              </a:prstGeom>
              <a:noFill/>
              <a:ln>
                <a:noFill/>
              </a:ln>
            </p:spPr>
          </p:pic>
          <p:pic>
            <p:nvPicPr>
              <p:cNvPr id="219" name="Google Shape;219;ga1ff07010f_0_21" descr="2020 Silver Gold Png Clipart - Transparent Png Clipart 2020 Gold Png, Png  Download , Transparent Png Image - PNGitem"/>
              <p:cNvPicPr preferRelativeResize="0"/>
              <p:nvPr/>
            </p:nvPicPr>
            <p:blipFill rotWithShape="1">
              <a:blip r:embed="rId6">
                <a:alphaModFix/>
              </a:blip>
              <a:srcRect/>
              <a:stretch/>
            </p:blipFill>
            <p:spPr>
              <a:xfrm>
                <a:off x="11212084" y="-12945"/>
                <a:ext cx="985437" cy="812780"/>
              </a:xfrm>
              <a:prstGeom prst="rect">
                <a:avLst/>
              </a:prstGeom>
              <a:noFill/>
              <a:ln>
                <a:noFill/>
              </a:ln>
            </p:spPr>
          </p:pic>
          <p:pic>
            <p:nvPicPr>
              <p:cNvPr id="220" name="Google Shape;220;ga1ff07010f_0_21"/>
              <p:cNvPicPr preferRelativeResize="0"/>
              <p:nvPr/>
            </p:nvPicPr>
            <p:blipFill rotWithShape="1">
              <a:blip r:embed="rId7">
                <a:alphaModFix/>
              </a:blip>
              <a:srcRect l="30911" r="19591"/>
              <a:stretch/>
            </p:blipFill>
            <p:spPr>
              <a:xfrm>
                <a:off x="4997831" y="5707"/>
                <a:ext cx="2331721" cy="900311"/>
              </a:xfrm>
              <a:prstGeom prst="rect">
                <a:avLst/>
              </a:prstGeom>
              <a:noFill/>
              <a:ln>
                <a:noFill/>
              </a:ln>
            </p:spPr>
          </p:pic>
          <p:pic>
            <p:nvPicPr>
              <p:cNvPr id="221" name="Google Shape;221;ga1ff07010f_0_21"/>
              <p:cNvPicPr preferRelativeResize="0"/>
              <p:nvPr/>
            </p:nvPicPr>
            <p:blipFill rotWithShape="1">
              <a:blip r:embed="rId8">
                <a:alphaModFix/>
              </a:blip>
              <a:srcRect l="38111" b="-3874"/>
              <a:stretch/>
            </p:blipFill>
            <p:spPr>
              <a:xfrm>
                <a:off x="7501447" y="-5142"/>
                <a:ext cx="1822757" cy="897380"/>
              </a:xfrm>
              <a:prstGeom prst="rect">
                <a:avLst/>
              </a:prstGeom>
              <a:noFill/>
              <a:ln>
                <a:noFill/>
              </a:ln>
            </p:spPr>
          </p:pic>
          <p:pic>
            <p:nvPicPr>
              <p:cNvPr id="222" name="Google Shape;222;ga1ff07010f_0_21"/>
              <p:cNvPicPr preferRelativeResize="0"/>
              <p:nvPr/>
            </p:nvPicPr>
            <p:blipFill rotWithShape="1">
              <a:blip r:embed="rId9">
                <a:alphaModFix/>
              </a:blip>
              <a:srcRect l="33267" t="9356" r="8704" b="37267"/>
              <a:stretch/>
            </p:blipFill>
            <p:spPr>
              <a:xfrm>
                <a:off x="2497696" y="5707"/>
                <a:ext cx="2328238" cy="914400"/>
              </a:xfrm>
              <a:prstGeom prst="rect">
                <a:avLst/>
              </a:prstGeom>
              <a:noFill/>
              <a:ln>
                <a:noFill/>
              </a:ln>
            </p:spPr>
          </p:pic>
          <p:pic>
            <p:nvPicPr>
              <p:cNvPr id="223" name="Google Shape;223;ga1ff07010f_0_21"/>
              <p:cNvPicPr preferRelativeResize="0"/>
              <p:nvPr/>
            </p:nvPicPr>
            <p:blipFill rotWithShape="1">
              <a:blip r:embed="rId10">
                <a:alphaModFix/>
              </a:blip>
              <a:srcRect l="41992" r="7849" b="3053"/>
              <a:stretch/>
            </p:blipFill>
            <p:spPr>
              <a:xfrm>
                <a:off x="9467696" y="12276"/>
                <a:ext cx="1635734" cy="787560"/>
              </a:xfrm>
              <a:prstGeom prst="rect">
                <a:avLst/>
              </a:prstGeom>
              <a:noFill/>
              <a:ln>
                <a:noFill/>
              </a:ln>
            </p:spPr>
          </p:pic>
        </p:grpSp>
      </p:grpSp>
      <p:pic>
        <p:nvPicPr>
          <p:cNvPr id="224" name="Google Shape;224;ga1ff07010f_0_21"/>
          <p:cNvPicPr preferRelativeResize="0"/>
          <p:nvPr/>
        </p:nvPicPr>
        <p:blipFill>
          <a:blip r:embed="rId11">
            <a:alphaModFix/>
          </a:blip>
          <a:stretch>
            <a:fillRect/>
          </a:stretch>
        </p:blipFill>
        <p:spPr>
          <a:xfrm>
            <a:off x="9410350" y="3953613"/>
            <a:ext cx="1581150" cy="20097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CCC4DAF34A6F4CBBC30EA2527EE1F5" ma:contentTypeVersion="10" ma:contentTypeDescription="Create a new document." ma:contentTypeScope="" ma:versionID="2c7bfaabb00a86fcd515e55433141198">
  <xsd:schema xmlns:xsd="http://www.w3.org/2001/XMLSchema" xmlns:xs="http://www.w3.org/2001/XMLSchema" xmlns:p="http://schemas.microsoft.com/office/2006/metadata/properties" xmlns:ns2="c25e0ff2-b321-4d0f-b7cf-48faa0606087" xmlns:ns3="291ac3f0-1c47-4ff4-8181-202a4096e726" targetNamespace="http://schemas.microsoft.com/office/2006/metadata/properties" ma:root="true" ma:fieldsID="86afa164cfad8f9190996ce123bd40e6" ns2:_="" ns3:_="">
    <xsd:import namespace="c25e0ff2-b321-4d0f-b7cf-48faa0606087"/>
    <xsd:import namespace="291ac3f0-1c47-4ff4-8181-202a4096e72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5e0ff2-b321-4d0f-b7cf-48faa06060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1ac3f0-1c47-4ff4-8181-202a4096e72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03EBA31-68A4-4578-B275-5EDA4723B5F7}"/>
</file>

<file path=customXml/itemProps2.xml><?xml version="1.0" encoding="utf-8"?>
<ds:datastoreItem xmlns:ds="http://schemas.openxmlformats.org/officeDocument/2006/customXml" ds:itemID="{4D9C5BA0-1589-446C-A38A-9BCC4AE30755}"/>
</file>

<file path=customXml/itemProps3.xml><?xml version="1.0" encoding="utf-8"?>
<ds:datastoreItem xmlns:ds="http://schemas.openxmlformats.org/officeDocument/2006/customXml" ds:itemID="{AB42C2A7-DC0D-4BFA-A955-C34D8CC1400D}"/>
</file>

<file path=docProps/app.xml><?xml version="1.0" encoding="utf-8"?>
<Properties xmlns="http://schemas.openxmlformats.org/officeDocument/2006/extended-properties" xmlns:vt="http://schemas.openxmlformats.org/officeDocument/2006/docPropsVTypes">
  <TotalTime>51</TotalTime>
  <Words>1081</Words>
  <Application>Microsoft Office PowerPoint</Application>
  <PresentationFormat>Widescreen</PresentationFormat>
  <Paragraphs>174</Paragraphs>
  <Slides>30</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Self-Service Roundtable</vt:lpstr>
      <vt:lpstr>Today’s Topics</vt:lpstr>
      <vt:lpstr>Introduction to Self-Service</vt:lpstr>
      <vt:lpstr>Introduction to Self-Service</vt:lpstr>
      <vt:lpstr>Introduction to Self-Service</vt:lpstr>
      <vt:lpstr>Self-Service Setup &amp; Support Lauren Wilson, Assistant Registrar – Cape Fear Community College</vt:lpstr>
      <vt:lpstr>Self-Service Setup &amp; Support</vt:lpstr>
      <vt:lpstr>Self-Service Setup &amp; Support</vt:lpstr>
      <vt:lpstr>Appearance Settings</vt:lpstr>
      <vt:lpstr>SUBJ and Set Up Appearance</vt:lpstr>
      <vt:lpstr>Appearance Settings - SUBJ</vt:lpstr>
      <vt:lpstr>CUTK/CSBL</vt:lpstr>
      <vt:lpstr>Pseudo Courses</vt:lpstr>
      <vt:lpstr>Set Up Maintenance</vt:lpstr>
      <vt:lpstr>Empowering Students Emily Leslie, Business &amp; Cosmetology Success Coach – Stanly Community College</vt:lpstr>
      <vt:lpstr>Empowering Students</vt:lpstr>
      <vt:lpstr>Empowering Students</vt:lpstr>
      <vt:lpstr>Academic Planning &amp; Registering  Ann Jones, Senior Registrar – Fayetteville Technical Community College Gwendolyn Whitaker, Registrar – Forsyth Technical Community College</vt:lpstr>
      <vt:lpstr>Academic Planning &amp; Registration</vt:lpstr>
      <vt:lpstr>Academic Planning &amp; Registration</vt:lpstr>
      <vt:lpstr>Academic Planning &amp; Registration</vt:lpstr>
      <vt:lpstr>Academic Planning &amp; Registration</vt:lpstr>
      <vt:lpstr>Academic Planning &amp; Registration</vt:lpstr>
      <vt:lpstr>Academic Planning &amp; Registration</vt:lpstr>
      <vt:lpstr>Payments Made Easy! Emily Leslie, Business &amp; Cosmetology Success Coach – Stanly Community College</vt:lpstr>
      <vt:lpstr>Payments Made Easy!   What a student sees on Self-Service</vt:lpstr>
      <vt:lpstr>Payments Made Easy!</vt:lpstr>
      <vt:lpstr>Payments Made Easy!</vt:lpstr>
      <vt:lpstr>Payments Made Easy!</vt:lpstr>
      <vt:lpstr>Questions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Self-Service Roundtable</dc:title>
  <dc:creator>Microsoft Office User</dc:creator>
  <cp:lastModifiedBy>Patrick Holyfield</cp:lastModifiedBy>
  <cp:revision>8</cp:revision>
  <dcterms:created xsi:type="dcterms:W3CDTF">2017-09-06T13:25:55Z</dcterms:created>
  <dcterms:modified xsi:type="dcterms:W3CDTF">2020-11-16T15:49:01Z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0x0101000DCCC4DAF34A6F4CBBC30EA2527EE1F5</vt:lpwstr>
  </property>
</Properties>
</file>